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6858000" cx="9144000"/>
  <p:notesSz cx="709930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  <p:ext uri="GoogleSlidesCustomDataVersion2">
      <go:slidesCustomData xmlns:go="http://customooxmlschemas.google.com/" r:id="rId38" roundtripDataSignature="AMtx7mjykrOOtCb2eXLRbJAXguEcEkOf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3" orient="horz"/>
        <p:guide pos="2235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-1588" y="11113"/>
            <a:ext cx="3076576" cy="477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50" spcFirstLastPara="1" rIns="2005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2725" y="1111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50" spcFirstLastPara="1" rIns="2005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-1588" y="9745663"/>
            <a:ext cx="3076576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1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1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1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1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/>
          <p:nvPr>
            <p:ph idx="3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" name="Google Shape;9;n"/>
          <p:cNvSpPr/>
          <p:nvPr/>
        </p:nvSpPr>
        <p:spPr>
          <a:xfrm>
            <a:off x="7275513" y="9809163"/>
            <a:ext cx="415925" cy="327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450" lIns="96900" spcFirstLastPara="1" rIns="96900" wrap="square" tIns="484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1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7" name="Google Shape;207;p1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1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8" name="Google Shape;218;p1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p11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1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1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1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4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2" name="Google Shape;252;p1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Google Shape;253;p1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5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" name="Google Shape;265;p1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6" name="Google Shape;266;p1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6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p1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7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5" name="Google Shape;295;p1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p1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9" name="Google Shape;319;p1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p1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3" name="Google Shape;333;p1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4" name="Google Shape;334;p1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2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3" name="Google Shape;343;p2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1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2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p21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2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8" name="Google Shape;378;p2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3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2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p2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4" name="Google Shape;404;p2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3" name="Google Shape;413;p2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p2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2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Google Shape;450;p2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29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2" name="Google Shape;462;p2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p2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0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0" name="Google Shape;470;p3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1" name="Google Shape;471;p3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p31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3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p3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p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0" name="Google Shape;140;p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p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9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7" name="Google Shape;197;p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ctr">
              <a:spcBef>
                <a:spcPts val="96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96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spcBef>
                <a:spcPts val="32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32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3"/>
          <p:cNvSpPr txBox="1"/>
          <p:nvPr>
            <p:ph idx="1" type="body"/>
          </p:nvPr>
        </p:nvSpPr>
        <p:spPr>
          <a:xfrm rot="5400000">
            <a:off x="1752600" y="-685800"/>
            <a:ext cx="5562600" cy="8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spcBef>
                <a:spcPts val="1080"/>
              </a:spcBef>
              <a:spcAft>
                <a:spcPts val="0"/>
              </a:spcAft>
              <a:buSzPts val="1800"/>
              <a:buChar char="■"/>
              <a:defRPr/>
            </a:lvl1pPr>
            <a:lvl2pPr indent="-314325" lvl="1" marL="914400" algn="l">
              <a:spcBef>
                <a:spcPts val="108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4"/>
          <p:cNvSpPr txBox="1"/>
          <p:nvPr>
            <p:ph type="title"/>
          </p:nvPr>
        </p:nvSpPr>
        <p:spPr>
          <a:xfrm rot="5400000">
            <a:off x="4657725" y="2143125"/>
            <a:ext cx="6324600" cy="2190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" type="body"/>
          </p:nvPr>
        </p:nvSpPr>
        <p:spPr>
          <a:xfrm rot="5400000">
            <a:off x="200025" y="28575"/>
            <a:ext cx="6324600" cy="6419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spcBef>
                <a:spcPts val="1080"/>
              </a:spcBef>
              <a:spcAft>
                <a:spcPts val="0"/>
              </a:spcAft>
              <a:buSzPts val="1800"/>
              <a:buChar char="■"/>
              <a:defRPr/>
            </a:lvl1pPr>
            <a:lvl2pPr indent="-314325" lvl="1" marL="914400" algn="l">
              <a:spcBef>
                <a:spcPts val="108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5"/>
          <p:cNvSpPr txBox="1"/>
          <p:nvPr>
            <p:ph idx="1" type="body"/>
          </p:nvPr>
        </p:nvSpPr>
        <p:spPr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spcBef>
                <a:spcPts val="1080"/>
              </a:spcBef>
              <a:spcAft>
                <a:spcPts val="0"/>
              </a:spcAft>
              <a:buSzPts val="1800"/>
              <a:buChar char="■"/>
              <a:defRPr/>
            </a:lvl1pPr>
            <a:lvl2pPr indent="-314325" lvl="1" marL="914400" algn="l">
              <a:spcBef>
                <a:spcPts val="108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spcBef>
                <a:spcPts val="1080"/>
              </a:spcBef>
              <a:spcAft>
                <a:spcPts val="0"/>
              </a:spcAft>
              <a:buSzPts val="135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8"/>
          <p:cNvSpPr txBox="1"/>
          <p:nvPr>
            <p:ph idx="1" type="body"/>
          </p:nvPr>
        </p:nvSpPr>
        <p:spPr>
          <a:xfrm>
            <a:off x="2286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06400" lvl="0" marL="457200" algn="l">
              <a:spcBef>
                <a:spcPts val="1680"/>
              </a:spcBef>
              <a:spcAft>
                <a:spcPts val="0"/>
              </a:spcAft>
              <a:buSzPts val="2800"/>
              <a:buChar char="■"/>
              <a:defRPr sz="2800"/>
            </a:lvl1pPr>
            <a:lvl2pPr indent="-342900" lvl="1" marL="914400" algn="l">
              <a:spcBef>
                <a:spcPts val="1440"/>
              </a:spcBef>
              <a:spcAft>
                <a:spcPts val="0"/>
              </a:spcAft>
              <a:buSzPts val="1800"/>
              <a:buChar char="●"/>
              <a:defRPr sz="2400"/>
            </a:lvl2pPr>
            <a:lvl3pPr indent="-323850" lvl="2" marL="1371600" algn="l">
              <a:spcBef>
                <a:spcPts val="400"/>
              </a:spcBef>
              <a:spcAft>
                <a:spcPts val="0"/>
              </a:spcAft>
              <a:buSzPts val="1500"/>
              <a:buChar char="❑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8" name="Google Shape;28;p38"/>
          <p:cNvSpPr txBox="1"/>
          <p:nvPr>
            <p:ph idx="2" type="body"/>
          </p:nvPr>
        </p:nvSpPr>
        <p:spPr>
          <a:xfrm>
            <a:off x="46101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06400" lvl="0" marL="457200" algn="l">
              <a:spcBef>
                <a:spcPts val="1680"/>
              </a:spcBef>
              <a:spcAft>
                <a:spcPts val="0"/>
              </a:spcAft>
              <a:buSzPts val="2800"/>
              <a:buChar char="■"/>
              <a:defRPr sz="2800"/>
            </a:lvl1pPr>
            <a:lvl2pPr indent="-342900" lvl="1" marL="914400" algn="l">
              <a:spcBef>
                <a:spcPts val="1440"/>
              </a:spcBef>
              <a:spcAft>
                <a:spcPts val="0"/>
              </a:spcAft>
              <a:buSzPts val="1800"/>
              <a:buChar char="●"/>
              <a:defRPr sz="2400"/>
            </a:lvl2pPr>
            <a:lvl3pPr indent="-323850" lvl="2" marL="1371600" algn="l">
              <a:spcBef>
                <a:spcPts val="400"/>
              </a:spcBef>
              <a:spcAft>
                <a:spcPts val="0"/>
              </a:spcAft>
              <a:buSzPts val="1500"/>
              <a:buChar char="❑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144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2" name="Google Shape;32;p3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81000" lvl="0" marL="457200" algn="l">
              <a:spcBef>
                <a:spcPts val="1440"/>
              </a:spcBef>
              <a:spcAft>
                <a:spcPts val="0"/>
              </a:spcAft>
              <a:buSzPts val="2400"/>
              <a:buChar char="■"/>
              <a:defRPr sz="2400"/>
            </a:lvl1pPr>
            <a:lvl2pPr indent="-323850" lvl="1" marL="914400" algn="l"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2000"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3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144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4" name="Google Shape;34;p3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81000" lvl="0" marL="457200" algn="l">
              <a:spcBef>
                <a:spcPts val="1440"/>
              </a:spcBef>
              <a:spcAft>
                <a:spcPts val="0"/>
              </a:spcAft>
              <a:buSzPts val="2400"/>
              <a:buChar char="■"/>
              <a:defRPr sz="2400"/>
            </a:lvl1pPr>
            <a:lvl2pPr indent="-323850" lvl="1" marL="914400" algn="l"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2000"/>
            </a:lvl2pPr>
            <a:lvl3pPr indent="-314325" lvl="2" marL="1371600" algn="l">
              <a:spcBef>
                <a:spcPts val="360"/>
              </a:spcBef>
              <a:spcAft>
                <a:spcPts val="0"/>
              </a:spcAft>
              <a:buSzPts val="1350"/>
              <a:buChar char="❑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31800" lvl="0" marL="457200" algn="l">
              <a:spcBef>
                <a:spcPts val="1920"/>
              </a:spcBef>
              <a:spcAft>
                <a:spcPts val="0"/>
              </a:spcAft>
              <a:buSzPts val="3200"/>
              <a:buChar char="■"/>
              <a:defRPr sz="3200"/>
            </a:lvl1pPr>
            <a:lvl2pPr indent="-361950" lvl="1" marL="914400" algn="l">
              <a:spcBef>
                <a:spcPts val="1680"/>
              </a:spcBef>
              <a:spcAft>
                <a:spcPts val="0"/>
              </a:spcAft>
              <a:buSzPts val="2100"/>
              <a:buChar char="●"/>
              <a:defRPr sz="2800"/>
            </a:lvl2pPr>
            <a:lvl3pPr indent="-342900" lvl="2" marL="1371600" algn="l">
              <a:spcBef>
                <a:spcPts val="480"/>
              </a:spcBef>
              <a:spcAft>
                <a:spcPts val="0"/>
              </a:spcAft>
              <a:buSzPts val="1800"/>
              <a:buChar char="❑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0" name="Google Shape;40;p4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84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4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84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3"/>
          <p:cNvSpPr txBox="1"/>
          <p:nvPr>
            <p:ph idx="1" type="body"/>
          </p:nvPr>
        </p:nvSpPr>
        <p:spPr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30200" lvl="0" marL="457200" marR="0" rtl="0" algn="l"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04800" lvl="1" marL="914400" marR="0" rtl="0" algn="l"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Char char="●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048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003300"/>
              </a:buClr>
              <a:buSzPts val="1200"/>
              <a:buFont typeface="Noto Sans Symbols"/>
              <a:buChar char="❑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003300"/>
              </a:buClr>
              <a:buSzPts val="16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003300"/>
              </a:buClr>
              <a:buSzPts val="16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rgbClr val="003300"/>
              </a:buClr>
              <a:buSzPts val="16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rgbClr val="003300"/>
              </a:buClr>
              <a:buSzPts val="16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rgbClr val="003300"/>
              </a:buClr>
              <a:buSzPts val="16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rgbClr val="003300"/>
              </a:buClr>
              <a:buSzPts val="1600"/>
              <a:buFont typeface="Noto Sans Symbols"/>
              <a:buChar char="■"/>
              <a:defRPr b="0" i="0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cxnSp>
        <p:nvCxnSpPr>
          <p:cNvPr id="13" name="Google Shape;13;p33"/>
          <p:cNvCxnSpPr/>
          <p:nvPr/>
        </p:nvCxnSpPr>
        <p:spPr>
          <a:xfrm>
            <a:off x="152400" y="609600"/>
            <a:ext cx="8763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33"/>
          <p:cNvSpPr txBox="1"/>
          <p:nvPr/>
        </p:nvSpPr>
        <p:spPr>
          <a:xfrm>
            <a:off x="391160" y="6531196"/>
            <a:ext cx="7962248" cy="19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 to CS / RUNI / lecture 12-1                                                                                                                                                                 slide </a:t>
            </a:r>
            <a:fld id="{00000000-1234-1234-1234-123412341234}" type="slidenum"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jpg"/><Relationship Id="rId4" Type="http://schemas.openxmlformats.org/officeDocument/2006/relationships/image" Target="../media/image10.jpg"/><Relationship Id="rId5" Type="http://schemas.openxmlformats.org/officeDocument/2006/relationships/image" Target="../media/image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>
            <p:ph type="ctrTitle"/>
          </p:nvPr>
        </p:nvSpPr>
        <p:spPr>
          <a:xfrm>
            <a:off x="1371600" y="16764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 Interface Inheritance</a:t>
            </a: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</a:t>
            </a:r>
            <a:endParaRPr/>
          </a:p>
        </p:txBody>
      </p:sp>
      <p:sp>
        <p:nvSpPr>
          <p:cNvPr id="59" name="Google Shape;59;p1"/>
          <p:cNvSpPr/>
          <p:nvPr/>
        </p:nvSpPr>
        <p:spPr>
          <a:xfrm>
            <a:off x="1447800" y="16764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11-1 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Bouquet"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90800" y="2971800"/>
            <a:ext cx="3886200" cy="33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Design</a:t>
            </a:r>
            <a:endParaRPr/>
          </a:p>
        </p:txBody>
      </p:sp>
      <p:pic>
        <p:nvPicPr>
          <p:cNvPr id="210" name="Google Shape;21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8200" y="2241015"/>
            <a:ext cx="2070100" cy="15552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10"/>
          <p:cNvGrpSpPr/>
          <p:nvPr/>
        </p:nvGrpSpPr>
        <p:grpSpPr>
          <a:xfrm>
            <a:off x="4241800" y="4132998"/>
            <a:ext cx="3302000" cy="1500923"/>
            <a:chOff x="4241800" y="4132998"/>
            <a:chExt cx="3302000" cy="1500923"/>
          </a:xfrm>
        </p:grpSpPr>
        <p:sp>
          <p:nvSpPr>
            <p:cNvPr id="212" name="Google Shape;212;p10"/>
            <p:cNvSpPr/>
            <p:nvPr/>
          </p:nvSpPr>
          <p:spPr>
            <a:xfrm>
              <a:off x="4241800" y="4132998"/>
              <a:ext cx="3302000" cy="1295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82800" lIns="201600" spcFirstLastPara="1" rIns="0" wrap="square" tIns="129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Client code, in any class:</a:t>
              </a:r>
              <a:endParaRPr/>
            </a:p>
            <a:p>
              <a:pPr indent="0" lvl="0" marL="0" marR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Dog </a:t>
              </a:r>
              <a:r>
                <a:rPr b="0" i="0" lang="en-US" sz="1200" u="none" cap="none" strike="noStrike">
                  <a:solidFill>
                    <a:srgbClr val="7E504F"/>
                  </a:solidFill>
                  <a:latin typeface="Consolas"/>
                  <a:ea typeface="Consolas"/>
                  <a:cs typeface="Consolas"/>
                  <a:sym typeface="Consolas"/>
                </a:rPr>
                <a:t>scooby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=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new Dog();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System.out.println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b="0" i="0" lang="en-US" sz="1200" u="none" cap="none" strike="noStrike">
                  <a:solidFill>
                    <a:srgbClr val="7E504F"/>
                  </a:solidFill>
                  <a:latin typeface="Consolas"/>
                  <a:ea typeface="Consolas"/>
                  <a:cs typeface="Consolas"/>
                  <a:sym typeface="Consolas"/>
                </a:rPr>
                <a:t>scooby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.sound());</a:t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>
              <a:off x="5232400" y="5176721"/>
              <a:ext cx="1143000" cy="4572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262800" lIns="180000" spcFirstLastPara="1" rIns="0" wrap="square" tIns="22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woof</a:t>
              </a:r>
              <a:endParaRPr b="0" i="0" sz="1200" u="none" cap="none" strike="noStrike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14" name="Google Shape;214;p10"/>
          <p:cNvSpPr/>
          <p:nvPr/>
        </p:nvSpPr>
        <p:spPr>
          <a:xfrm>
            <a:off x="230459" y="2666999"/>
            <a:ext cx="3808041" cy="3505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dog.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Dog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implements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food = "bonzo";	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Constructs a dog.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Dog() 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of this dog.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 { return "woof";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of this dog.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eats() { return food;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/** Causes this dog to fetch the given object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void fetch(Object obj) {</a:t>
            </a:r>
            <a:endParaRPr/>
          </a:p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2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//code omitted, depends on the game dynamics</a:t>
            </a:r>
            <a:endParaRPr b="0" i="0" sz="1100" u="none" cap="none" strike="noStrike">
              <a:solidFill>
                <a:srgbClr val="0066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15" name="Google Shape;215;p10"/>
          <p:cNvSpPr/>
          <p:nvPr/>
        </p:nvSpPr>
        <p:spPr>
          <a:xfrm>
            <a:off x="228600" y="685801"/>
            <a:ext cx="34290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</a:t>
            </a: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Animal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 simple computer game)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animal makes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that this animal eats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Object eats();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Design</a:t>
            </a:r>
            <a:endParaRPr/>
          </a:p>
        </p:txBody>
      </p:sp>
      <p:sp>
        <p:nvSpPr>
          <p:cNvPr id="222" name="Google Shape;222;p11"/>
          <p:cNvSpPr/>
          <p:nvPr/>
        </p:nvSpPr>
        <p:spPr>
          <a:xfrm>
            <a:off x="228600" y="2667000"/>
            <a:ext cx="3809900" cy="3505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6800" lIns="201600" spcFirstLastPara="1" rIns="0" wrap="square" tIns="93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mouse. */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Mouse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implements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food = "crumbs";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Constructs a mouse. 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Mouse() {}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of this mouse. 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 { return "squeak";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of this mouse. 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eats() { return food;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Sets the food of this mouse 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void setFood(String food)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this.food = food;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grpSp>
        <p:nvGrpSpPr>
          <p:cNvPr id="223" name="Google Shape;223;p11"/>
          <p:cNvGrpSpPr/>
          <p:nvPr/>
        </p:nvGrpSpPr>
        <p:grpSpPr>
          <a:xfrm>
            <a:off x="4285631" y="2362201"/>
            <a:ext cx="3486769" cy="3428999"/>
            <a:chOff x="4285631" y="2362201"/>
            <a:chExt cx="3486769" cy="3428999"/>
          </a:xfrm>
        </p:grpSpPr>
        <p:pic>
          <p:nvPicPr>
            <p:cNvPr id="224" name="Google Shape;224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953000" y="2362201"/>
              <a:ext cx="1806575" cy="13668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" name="Google Shape;225;p11"/>
            <p:cNvSpPr/>
            <p:nvPr/>
          </p:nvSpPr>
          <p:spPr>
            <a:xfrm>
              <a:off x="4285631" y="4186238"/>
              <a:ext cx="3486769" cy="1295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82800" lIns="201600" spcFirstLastPara="1" rIns="0" wrap="square" tIns="129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8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Client code, in any class:</a:t>
              </a:r>
              <a:endParaRPr/>
            </a:p>
            <a:p>
              <a:pPr indent="0" lvl="0" marL="0" marR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Mouse </a:t>
              </a:r>
              <a:r>
                <a:rPr b="0" i="0" lang="en-US" sz="1400" u="none" cap="none" strike="noStrike">
                  <a:solidFill>
                    <a:srgbClr val="7E504F"/>
                  </a:solidFill>
                  <a:latin typeface="Consolas"/>
                  <a:ea typeface="Consolas"/>
                  <a:cs typeface="Consolas"/>
                  <a:sym typeface="Consolas"/>
                </a:rPr>
                <a:t>mik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= new Mouse();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System.out.println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(</a:t>
              </a:r>
              <a:r>
                <a:rPr b="0" i="0" lang="en-US" sz="1400" u="none" cap="none" strike="noStrike">
                  <a:solidFill>
                    <a:srgbClr val="7E504F"/>
                  </a:solidFill>
                  <a:latin typeface="Consolas"/>
                  <a:ea typeface="Consolas"/>
                  <a:cs typeface="Consolas"/>
                  <a:sym typeface="Consolas"/>
                </a:rPr>
                <a:t>mik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.sound());</a:t>
              </a:r>
              <a:endParaRPr/>
            </a:p>
          </p:txBody>
        </p:sp>
        <p:sp>
          <p:nvSpPr>
            <p:cNvPr id="226" name="Google Shape;226;p11"/>
            <p:cNvSpPr/>
            <p:nvPr/>
          </p:nvSpPr>
          <p:spPr>
            <a:xfrm>
              <a:off x="5774511" y="5334000"/>
              <a:ext cx="1143000" cy="4572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262800" lIns="180000" spcFirstLastPara="1" rIns="0" wrap="square" tIns="22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squeak</a:t>
              </a:r>
              <a:endParaRPr b="0" i="0" sz="1200" u="none" cap="none" strike="noStrike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27" name="Google Shape;227;p11"/>
          <p:cNvSpPr/>
          <p:nvPr/>
        </p:nvSpPr>
        <p:spPr>
          <a:xfrm>
            <a:off x="228600" y="685801"/>
            <a:ext cx="34290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</a:t>
            </a: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Animal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 simple computer game)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animal makes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that this animal eats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Object eats();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228600" y="685801"/>
            <a:ext cx="34290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</a:t>
            </a: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Animal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 simple computer game)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animal makes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that this animal eats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Object eats();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34" name="Google Shape;234;p12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Design</a:t>
            </a:r>
            <a:endParaRPr/>
          </a:p>
        </p:txBody>
      </p:sp>
      <p:pic>
        <p:nvPicPr>
          <p:cNvPr id="235" name="Google Shape;2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140" y="2362201"/>
            <a:ext cx="3105150" cy="140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12"/>
          <p:cNvSpPr/>
          <p:nvPr/>
        </p:nvSpPr>
        <p:spPr>
          <a:xfrm>
            <a:off x="228600" y="2667000"/>
            <a:ext cx="3695701" cy="365759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6800" lIns="201600" spcFirstLastPara="1" rIns="0" wrap="square" tIns="93600">
            <a:noAutofit/>
          </a:bodyPr>
          <a:lstStyle/>
          <a:p>
            <a:pPr indent="0" lvl="0" marL="0" marR="0" rtl="0" algn="l">
              <a:lnSpc>
                <a:spcPct val="13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boa.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Boa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implements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The food of this boa</a:t>
            </a:r>
            <a:endParaRPr b="0" i="0" sz="1400" u="none" cap="none" strike="noStrike">
              <a:solidFill>
                <a:srgbClr val="0066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Animal food;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Constructs a boa and feeds it right away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Boa(Animal a) {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food = a;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boa makes.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 {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"((" + food.sound() + "))";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of this boa.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Animal eats() { return food; }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37" name="Google Shape;237;p12"/>
          <p:cNvSpPr/>
          <p:nvPr/>
        </p:nvSpPr>
        <p:spPr>
          <a:xfrm>
            <a:off x="4820114" y="3962400"/>
            <a:ext cx="3124200" cy="164735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29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Client code, in any class: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kaa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new Boa(new Mouse());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kaa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.sound());</a:t>
            </a:r>
            <a:endParaRPr/>
          </a:p>
        </p:txBody>
      </p:sp>
      <p:sp>
        <p:nvSpPr>
          <p:cNvPr id="238" name="Google Shape;238;p12"/>
          <p:cNvSpPr/>
          <p:nvPr/>
        </p:nvSpPr>
        <p:spPr>
          <a:xfrm>
            <a:off x="5867400" y="5522062"/>
            <a:ext cx="17526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62800" lIns="180000" spcFirstLastPara="1" rIns="0" wrap="square" tIns="180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((squeak))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3"/>
          <p:cNvSpPr/>
          <p:nvPr/>
        </p:nvSpPr>
        <p:spPr>
          <a:xfrm>
            <a:off x="228600" y="685801"/>
            <a:ext cx="34290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</a:t>
            </a: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Animal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 simple computer game)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animal makes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that this animal eats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Object eats();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45" name="Google Shape;245;p1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Design</a:t>
            </a:r>
            <a:endParaRPr/>
          </a:p>
        </p:txBody>
      </p:sp>
      <p:pic>
        <p:nvPicPr>
          <p:cNvPr id="246" name="Google Shape;24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6140" y="2362201"/>
            <a:ext cx="3105150" cy="140726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3"/>
          <p:cNvSpPr/>
          <p:nvPr/>
        </p:nvSpPr>
        <p:spPr>
          <a:xfrm>
            <a:off x="228600" y="2667000"/>
            <a:ext cx="3695701" cy="365759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6800" lIns="201600" spcFirstLastPara="1" rIns="0" wrap="square" tIns="93600">
            <a:noAutofit/>
          </a:bodyPr>
          <a:lstStyle/>
          <a:p>
            <a:pPr indent="0" lvl="0" marL="0" marR="0" rtl="0" algn="l">
              <a:lnSpc>
                <a:spcPct val="13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boa.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Boa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implements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The food of this boa</a:t>
            </a:r>
            <a:endParaRPr b="0" i="0" sz="1400" u="none" cap="none" strike="noStrike">
              <a:solidFill>
                <a:srgbClr val="0066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Animal food;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Constructs a boa and feeds it right away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Boa(Animal a) {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food = a;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boa makes.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 {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"((" + food.sound() + "))";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of this boa.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Animal eats() { return food; }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48" name="Google Shape;248;p13"/>
          <p:cNvSpPr/>
          <p:nvPr/>
        </p:nvSpPr>
        <p:spPr>
          <a:xfrm>
            <a:off x="4820114" y="3962400"/>
            <a:ext cx="3124200" cy="164735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29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Client code, in any class: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kaa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new Boa(new Mouse());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kaa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.sound());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luna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Boa(kaa);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luna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.sound());</a:t>
            </a:r>
            <a:endParaRPr b="0" i="0" sz="12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49" name="Google Shape;249;p13"/>
          <p:cNvSpPr/>
          <p:nvPr/>
        </p:nvSpPr>
        <p:spPr>
          <a:xfrm>
            <a:off x="5867400" y="5522062"/>
            <a:ext cx="17526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62800" lIns="180000" spcFirstLastPara="1" rIns="0" wrap="square" tIns="180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((squeak))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((((squeak))))</a:t>
            </a:r>
            <a:endParaRPr b="0" i="0" sz="1200" u="none" cap="none" strike="noStrike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4"/>
          <p:cNvSpPr/>
          <p:nvPr/>
        </p:nvSpPr>
        <p:spPr>
          <a:xfrm>
            <a:off x="228600" y="2667000"/>
            <a:ext cx="3695701" cy="365759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6800" lIns="201600" spcFirstLastPara="1" rIns="0" wrap="square" tIns="93600">
            <a:noAutofit/>
          </a:bodyPr>
          <a:lstStyle/>
          <a:p>
            <a:pPr indent="0" lvl="0" marL="0" marR="0" rtl="0" algn="l">
              <a:lnSpc>
                <a:spcPct val="13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boa.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Boa implements Animal {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The food of this boa</a:t>
            </a:r>
            <a:endParaRPr b="0" i="0" sz="1400" u="none" cap="none" strike="noStrike">
              <a:solidFill>
                <a:srgbClr val="0066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food;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Constructs a boa and feeds it right away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Boa(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a) {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food = a;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boa makes.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 {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"((" + food.sound() + "))";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of this boa. */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eats() { return food; }</a:t>
            </a:r>
            <a:endParaRPr/>
          </a:p>
          <a:p>
            <a:pPr indent="0" lvl="0" marL="0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56" name="Google Shape;256;p14"/>
          <p:cNvSpPr/>
          <p:nvPr/>
        </p:nvSpPr>
        <p:spPr>
          <a:xfrm>
            <a:off x="228600" y="685801"/>
            <a:ext cx="34290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</a:t>
            </a: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Animal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 simple computer game)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interface Animal 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animal makes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that this animal eats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Object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eats();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57" name="Google Shape;257;p1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Design</a:t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>
            <a:off x="4424247" y="2935619"/>
            <a:ext cx="1747954" cy="387154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 the data types</a:t>
            </a:r>
            <a:endParaRPr/>
          </a:p>
        </p:txBody>
      </p:sp>
      <p:cxnSp>
        <p:nvCxnSpPr>
          <p:cNvPr id="259" name="Google Shape;259;p14"/>
          <p:cNvCxnSpPr>
            <a:stCxn id="258" idx="1"/>
          </p:cNvCxnSpPr>
          <p:nvPr/>
        </p:nvCxnSpPr>
        <p:spPr>
          <a:xfrm rot="10800000">
            <a:off x="2438547" y="2057296"/>
            <a:ext cx="1985700" cy="1071900"/>
          </a:xfrm>
          <a:prstGeom prst="straightConnector1">
            <a:avLst/>
          </a:prstGeom>
          <a:noFill/>
          <a:ln cap="flat" cmpd="sng" w="15875">
            <a:solidFill>
              <a:srgbClr val="7F7F7F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0" name="Google Shape;260;p14"/>
          <p:cNvCxnSpPr>
            <a:stCxn id="258" idx="1"/>
          </p:cNvCxnSpPr>
          <p:nvPr/>
        </p:nvCxnSpPr>
        <p:spPr>
          <a:xfrm flipH="1">
            <a:off x="1828947" y="3129196"/>
            <a:ext cx="2595300" cy="452100"/>
          </a:xfrm>
          <a:prstGeom prst="straightConnector1">
            <a:avLst/>
          </a:prstGeom>
          <a:noFill/>
          <a:ln cap="flat" cmpd="sng" w="15875">
            <a:solidFill>
              <a:srgbClr val="7F7F7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61" name="Google Shape;261;p14"/>
          <p:cNvSpPr/>
          <p:nvPr/>
        </p:nvSpPr>
        <p:spPr>
          <a:xfrm>
            <a:off x="4820114" y="3962400"/>
            <a:ext cx="3124200" cy="164735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29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Client code, in any class: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kaa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 new Boa(new Mouse());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kaa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.sound());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Boa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luna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Boa(kaa);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luna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.sound());</a:t>
            </a:r>
            <a:endParaRPr b="0" i="0" sz="12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62" name="Google Shape;262;p14"/>
          <p:cNvSpPr/>
          <p:nvPr/>
        </p:nvSpPr>
        <p:spPr>
          <a:xfrm>
            <a:off x="5867400" y="5522062"/>
            <a:ext cx="1752600" cy="9144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62800" lIns="180000" spcFirstLastPara="1" rIns="0" wrap="square" tIns="180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((squeak))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((((squeak))))</a:t>
            </a:r>
            <a:endParaRPr b="0" i="0" sz="1200" u="none" cap="none" strike="noStrike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  <p:sp>
        <p:nvSpPr>
          <p:cNvPr id="269" name="Google Shape;269;p15"/>
          <p:cNvSpPr txBox="1"/>
          <p:nvPr>
            <p:ph idx="1" type="body"/>
          </p:nvPr>
        </p:nvSpPr>
        <p:spPr>
          <a:xfrm>
            <a:off x="1295400" y="1066800"/>
            <a:ext cx="6781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Using interfaces for: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Type hierarchies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Polymorphism / heterogeneous collections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Standardizing software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Multiple inheritance</a:t>
            </a:r>
            <a:endParaRPr/>
          </a:p>
          <a:p>
            <a:pPr indent="-3429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0" name="Google Shape;270;p15"/>
          <p:cNvSpPr/>
          <p:nvPr/>
        </p:nvSpPr>
        <p:spPr>
          <a:xfrm>
            <a:off x="990600" y="2209800"/>
            <a:ext cx="6096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Use</a:t>
            </a:r>
            <a:endParaRPr sz="1800"/>
          </a:p>
        </p:txBody>
      </p:sp>
      <p:sp>
        <p:nvSpPr>
          <p:cNvPr id="277" name="Google Shape;277;p16"/>
          <p:cNvSpPr/>
          <p:nvPr/>
        </p:nvSpPr>
        <p:spPr>
          <a:xfrm>
            <a:off x="381000" y="838200"/>
            <a:ext cx="4413907" cy="3657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82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Client code, in some class: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Creates some animals and plays their sounds.</a:t>
            </a:r>
            <a:endParaRPr b="0" i="0" sz="1200" u="none" cap="none" strike="noStrike">
              <a:solidFill>
                <a:srgbClr val="0066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Cow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pua = new Cow(500);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puff = new Dog();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System.out.println(pua.sound());  </a:t>
            </a: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moo    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System.out.println(puff.sound()); </a:t>
            </a: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woof     </a:t>
            </a:r>
            <a:endParaRPr/>
          </a:p>
        </p:txBody>
      </p:sp>
      <p:grpSp>
        <p:nvGrpSpPr>
          <p:cNvPr id="278" name="Google Shape;278;p16"/>
          <p:cNvGrpSpPr/>
          <p:nvPr/>
        </p:nvGrpSpPr>
        <p:grpSpPr>
          <a:xfrm>
            <a:off x="5982178" y="1436621"/>
            <a:ext cx="3161822" cy="1992379"/>
            <a:chOff x="5740879" y="4009113"/>
            <a:chExt cx="3161822" cy="1992379"/>
          </a:xfrm>
        </p:grpSpPr>
        <p:sp>
          <p:nvSpPr>
            <p:cNvPr id="279" name="Google Shape;279;p16"/>
            <p:cNvSpPr/>
            <p:nvPr/>
          </p:nvSpPr>
          <p:spPr>
            <a:xfrm>
              <a:off x="6467654" y="4021495"/>
              <a:ext cx="803275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Animal</a:t>
              </a:r>
              <a:endParaRPr/>
            </a:p>
          </p:txBody>
        </p:sp>
        <p:cxnSp>
          <p:nvCxnSpPr>
            <p:cNvPr id="280" name="Google Shape;280;p16"/>
            <p:cNvCxnSpPr/>
            <p:nvPr/>
          </p:nvCxnSpPr>
          <p:spPr>
            <a:xfrm flipH="1" rot="10800000">
              <a:off x="6324599" y="4445144"/>
              <a:ext cx="357339" cy="34924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1" name="Google Shape;281;p16"/>
            <p:cNvSpPr/>
            <p:nvPr/>
          </p:nvSpPr>
          <p:spPr>
            <a:xfrm>
              <a:off x="5867398" y="4384275"/>
              <a:ext cx="722312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is-a</a:t>
              </a:r>
              <a:endParaRPr/>
            </a:p>
          </p:txBody>
        </p:sp>
        <p:sp>
          <p:nvSpPr>
            <p:cNvPr id="282" name="Google Shape;282;p16"/>
            <p:cNvSpPr/>
            <p:nvPr/>
          </p:nvSpPr>
          <p:spPr>
            <a:xfrm>
              <a:off x="5959626" y="4901298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Dog</a:t>
              </a:r>
              <a:endParaRPr/>
            </a:p>
          </p:txBody>
        </p:sp>
        <p:sp>
          <p:nvSpPr>
            <p:cNvPr id="283" name="Google Shape;283;p16"/>
            <p:cNvSpPr/>
            <p:nvPr/>
          </p:nvSpPr>
          <p:spPr>
            <a:xfrm>
              <a:off x="7010400" y="5650176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pua</a:t>
              </a:r>
              <a:endParaRPr/>
            </a:p>
          </p:txBody>
        </p:sp>
        <p:cxnSp>
          <p:nvCxnSpPr>
            <p:cNvPr id="284" name="Google Shape;284;p16"/>
            <p:cNvCxnSpPr/>
            <p:nvPr/>
          </p:nvCxnSpPr>
          <p:spPr>
            <a:xfrm rot="10800000">
              <a:off x="7467601" y="5303830"/>
              <a:ext cx="0" cy="34925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5" name="Google Shape;285;p16"/>
            <p:cNvSpPr/>
            <p:nvPr/>
          </p:nvSpPr>
          <p:spPr>
            <a:xfrm>
              <a:off x="7531101" y="5631126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objects</a:t>
              </a:r>
              <a:endParaRPr/>
            </a:p>
          </p:txBody>
        </p:sp>
        <p:sp>
          <p:nvSpPr>
            <p:cNvPr id="286" name="Google Shape;286;p16"/>
            <p:cNvSpPr/>
            <p:nvPr/>
          </p:nvSpPr>
          <p:spPr>
            <a:xfrm>
              <a:off x="7086600" y="4884307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Cow</a:t>
              </a:r>
              <a:endParaRPr/>
            </a:p>
          </p:txBody>
        </p:sp>
        <p:cxnSp>
          <p:nvCxnSpPr>
            <p:cNvPr id="287" name="Google Shape;287;p16"/>
            <p:cNvCxnSpPr/>
            <p:nvPr/>
          </p:nvCxnSpPr>
          <p:spPr>
            <a:xfrm rot="10800000">
              <a:off x="7010393" y="4445145"/>
              <a:ext cx="357339" cy="34323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8" name="Google Shape;288;p16"/>
            <p:cNvSpPr/>
            <p:nvPr/>
          </p:nvSpPr>
          <p:spPr>
            <a:xfrm>
              <a:off x="7086600" y="4009113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interface</a:t>
              </a:r>
              <a:endParaRPr/>
            </a:p>
          </p:txBody>
        </p:sp>
        <p:sp>
          <p:nvSpPr>
            <p:cNvPr id="289" name="Google Shape;289;p16"/>
            <p:cNvSpPr/>
            <p:nvPr/>
          </p:nvSpPr>
          <p:spPr>
            <a:xfrm>
              <a:off x="5867398" y="5671292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puff</a:t>
              </a:r>
              <a:endParaRPr/>
            </a:p>
          </p:txBody>
        </p:sp>
        <p:cxnSp>
          <p:nvCxnSpPr>
            <p:cNvPr id="290" name="Google Shape;290;p16"/>
            <p:cNvCxnSpPr/>
            <p:nvPr/>
          </p:nvCxnSpPr>
          <p:spPr>
            <a:xfrm rot="10800000">
              <a:off x="6324599" y="5324946"/>
              <a:ext cx="0" cy="34925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91" name="Google Shape;291;p16"/>
            <p:cNvSpPr/>
            <p:nvPr/>
          </p:nvSpPr>
          <p:spPr>
            <a:xfrm>
              <a:off x="5740879" y="5322042"/>
              <a:ext cx="722312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is-a</a:t>
              </a:r>
              <a:endParaRPr/>
            </a:p>
          </p:txBody>
        </p:sp>
        <p:sp>
          <p:nvSpPr>
            <p:cNvPr id="292" name="Google Shape;292;p16"/>
            <p:cNvSpPr/>
            <p:nvPr/>
          </p:nvSpPr>
          <p:spPr>
            <a:xfrm>
              <a:off x="7527774" y="4850980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classes</a:t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7"/>
          <p:cNvSpPr txBox="1"/>
          <p:nvPr>
            <p:ph idx="1" type="body"/>
          </p:nvPr>
        </p:nvSpPr>
        <p:spPr>
          <a:xfrm>
            <a:off x="577516" y="4912419"/>
            <a:ext cx="8150475" cy="1465591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20"/>
              <a:buFont typeface="Noto Sans Symbols"/>
              <a:buNone/>
            </a:pPr>
            <a:r>
              <a:rPr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Polymorphic processing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5425" lvl="0" marL="2254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80"/>
              <a:buFont typeface="Arial"/>
              <a:buChar char="•"/>
            </a:pP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sounds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is a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polymorphic method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: The type of one of its arguments is an interface;</a:t>
            </a:r>
            <a:endParaRPr/>
          </a:p>
          <a:p>
            <a:pPr indent="-225425" lvl="0" marL="2254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Different objects that implement this interface may do different things.</a:t>
            </a:r>
            <a:endParaRPr/>
          </a:p>
          <a:p>
            <a:pPr indent="-225425" lvl="0" marL="225425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Making the argument of this method </a:t>
            </a: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 is an example of </a:t>
            </a:r>
            <a:r>
              <a:rPr i="1" lang="en-US" sz="1800">
                <a:latin typeface="Times New Roman"/>
                <a:ea typeface="Times New Roman"/>
                <a:cs typeface="Times New Roman"/>
                <a:sym typeface="Times New Roman"/>
              </a:rPr>
              <a:t>upcasting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99" name="Google Shape;299;p17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Use example 1</a:t>
            </a:r>
            <a:endParaRPr sz="1800"/>
          </a:p>
        </p:txBody>
      </p:sp>
      <p:sp>
        <p:nvSpPr>
          <p:cNvPr id="300" name="Google Shape;300;p17"/>
          <p:cNvSpPr/>
          <p:nvPr/>
        </p:nvSpPr>
        <p:spPr>
          <a:xfrm>
            <a:off x="381000" y="838199"/>
            <a:ext cx="4413907" cy="381000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82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Client code, in some class: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Creates some animals and plays their sounds.</a:t>
            </a:r>
            <a:endParaRPr b="0" i="0" sz="1200" u="none" cap="none" strike="noStrike">
              <a:solidFill>
                <a:srgbClr val="00664C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Cow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pua = new Cow(500);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puff = new Dog();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System.out.println(pua.sound());  </a:t>
            </a: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moo    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System.out.println(puff.sound()); </a:t>
            </a: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woof     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sounds(pua, 2);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sounds(puff, 3);</a:t>
            </a:r>
            <a:r>
              <a:rPr b="0" i="0" lang="en-US" sz="1200" u="none" cap="none" strike="noStrike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Casuse the given animal to make its sound, n times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static void sounds(</a:t>
            </a:r>
            <a:r>
              <a:rPr b="0" i="0" lang="en-US" sz="12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a, int n)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for (int i = 0, i++, i &lt; b)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System.out.println(a.sound());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b="0" i="0" sz="12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301" name="Google Shape;301;p17"/>
          <p:cNvSpPr/>
          <p:nvPr/>
        </p:nvSpPr>
        <p:spPr>
          <a:xfrm>
            <a:off x="4512314" y="3336798"/>
            <a:ext cx="793788" cy="1465591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180000" spcFirstLastPara="1" rIns="0" wrap="square" tIns="86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moo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moo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woof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woof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woof</a:t>
            </a:r>
            <a:endParaRPr b="0" i="0" sz="1400" u="none" cap="none" strike="noStrike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02" name="Google Shape;302;p17"/>
          <p:cNvGrpSpPr/>
          <p:nvPr/>
        </p:nvGrpSpPr>
        <p:grpSpPr>
          <a:xfrm>
            <a:off x="5982178" y="1436621"/>
            <a:ext cx="3161822" cy="1992379"/>
            <a:chOff x="5740879" y="4009113"/>
            <a:chExt cx="3161822" cy="1992379"/>
          </a:xfrm>
        </p:grpSpPr>
        <p:sp>
          <p:nvSpPr>
            <p:cNvPr id="303" name="Google Shape;303;p17"/>
            <p:cNvSpPr/>
            <p:nvPr/>
          </p:nvSpPr>
          <p:spPr>
            <a:xfrm>
              <a:off x="6467654" y="4021495"/>
              <a:ext cx="803275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Animal</a:t>
              </a:r>
              <a:endParaRPr/>
            </a:p>
          </p:txBody>
        </p:sp>
        <p:cxnSp>
          <p:nvCxnSpPr>
            <p:cNvPr id="304" name="Google Shape;304;p17"/>
            <p:cNvCxnSpPr/>
            <p:nvPr/>
          </p:nvCxnSpPr>
          <p:spPr>
            <a:xfrm flipH="1" rot="10800000">
              <a:off x="6324599" y="4445144"/>
              <a:ext cx="357339" cy="34924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5" name="Google Shape;305;p17"/>
            <p:cNvSpPr/>
            <p:nvPr/>
          </p:nvSpPr>
          <p:spPr>
            <a:xfrm>
              <a:off x="5867398" y="4384275"/>
              <a:ext cx="722312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is-a</a:t>
              </a: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5959626" y="4901298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Dog</a:t>
              </a: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7010400" y="5650176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pua</a:t>
              </a:r>
              <a:endParaRPr/>
            </a:p>
          </p:txBody>
        </p:sp>
        <p:cxnSp>
          <p:nvCxnSpPr>
            <p:cNvPr id="308" name="Google Shape;308;p17"/>
            <p:cNvCxnSpPr/>
            <p:nvPr/>
          </p:nvCxnSpPr>
          <p:spPr>
            <a:xfrm rot="10800000">
              <a:off x="7467601" y="5303830"/>
              <a:ext cx="0" cy="34925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09" name="Google Shape;309;p17"/>
            <p:cNvSpPr/>
            <p:nvPr/>
          </p:nvSpPr>
          <p:spPr>
            <a:xfrm>
              <a:off x="7531101" y="5631126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objects</a:t>
              </a: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7086600" y="4884307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Cow</a:t>
              </a:r>
              <a:endParaRPr/>
            </a:p>
          </p:txBody>
        </p:sp>
        <p:cxnSp>
          <p:nvCxnSpPr>
            <p:cNvPr id="311" name="Google Shape;311;p17"/>
            <p:cNvCxnSpPr/>
            <p:nvPr/>
          </p:nvCxnSpPr>
          <p:spPr>
            <a:xfrm rot="10800000">
              <a:off x="7010393" y="4445145"/>
              <a:ext cx="357339" cy="34323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2" name="Google Shape;312;p17"/>
            <p:cNvSpPr/>
            <p:nvPr/>
          </p:nvSpPr>
          <p:spPr>
            <a:xfrm>
              <a:off x="7086600" y="4009113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interface</a:t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5867398" y="5671292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puff</a:t>
              </a:r>
              <a:endParaRPr/>
            </a:p>
          </p:txBody>
        </p:sp>
        <p:cxnSp>
          <p:nvCxnSpPr>
            <p:cNvPr id="314" name="Google Shape;314;p17"/>
            <p:cNvCxnSpPr/>
            <p:nvPr/>
          </p:nvCxnSpPr>
          <p:spPr>
            <a:xfrm rot="10800000">
              <a:off x="6324599" y="5324946"/>
              <a:ext cx="0" cy="34925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15" name="Google Shape;315;p17"/>
            <p:cNvSpPr/>
            <p:nvPr/>
          </p:nvSpPr>
          <p:spPr>
            <a:xfrm>
              <a:off x="5740879" y="5322042"/>
              <a:ext cx="722312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is-a</a:t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7527774" y="4850980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classes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8"/>
          <p:cNvSpPr/>
          <p:nvPr/>
        </p:nvSpPr>
        <p:spPr>
          <a:xfrm>
            <a:off x="304800" y="762000"/>
            <a:ext cx="6705600" cy="160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216000" spcFirstLastPara="1" rIns="0" wrap="square" tIns="93600">
            <a:noAutofit/>
          </a:bodyPr>
          <a:lstStyle/>
          <a:p>
            <a:pPr indent="-342900" lvl="0" marL="34290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Creates a heterogeneous array of </a:t>
            </a:r>
            <a:r>
              <a:rPr b="0" i="0" lang="en-US" sz="1400" u="none" cap="none" strike="noStrike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objects:</a:t>
            </a:r>
            <a:endParaRPr/>
          </a:p>
          <a:p>
            <a:pPr indent="-342900" lvl="0" marL="342900" marR="0" rtl="0" algn="l">
              <a:lnSpc>
                <a:spcPct val="145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Animal[] animals = { new Cow(500), new Dog(), new Mouse() };</a:t>
            </a:r>
            <a:endParaRPr/>
          </a:p>
          <a:p>
            <a:pPr indent="-342900" lvl="0" marL="34290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(Animal a : animals) {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System.out.println(a.getClass().getName()+ " goes " + a.sound());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6439828" y="1905000"/>
            <a:ext cx="1905000" cy="990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216000" spcFirstLastPara="1" rIns="0" wrap="square" tIns="1404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Cow goes moo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Dog goes woof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Mouse goes squeak</a:t>
            </a:r>
            <a:endParaRPr b="0" i="0" sz="1200" u="none" cap="none" strike="noStrike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24" name="Google Shape;324;p18"/>
          <p:cNvGrpSpPr/>
          <p:nvPr/>
        </p:nvGrpSpPr>
        <p:grpSpPr>
          <a:xfrm>
            <a:off x="304800" y="2057400"/>
            <a:ext cx="3276600" cy="1676400"/>
            <a:chOff x="304800" y="2057400"/>
            <a:chExt cx="3276600" cy="1676400"/>
          </a:xfrm>
        </p:grpSpPr>
        <p:cxnSp>
          <p:nvCxnSpPr>
            <p:cNvPr id="325" name="Google Shape;325;p18"/>
            <p:cNvCxnSpPr/>
            <p:nvPr/>
          </p:nvCxnSpPr>
          <p:spPr>
            <a:xfrm rot="10800000">
              <a:off x="2971800" y="2057400"/>
              <a:ext cx="0" cy="838200"/>
            </a:xfrm>
            <a:prstGeom prst="straightConnector1">
              <a:avLst/>
            </a:prstGeom>
            <a:noFill/>
            <a:ln cap="flat" cmpd="sng" w="15875">
              <a:solidFill>
                <a:srgbClr val="7F7F7F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326" name="Google Shape;326;p18"/>
            <p:cNvSpPr/>
            <p:nvPr/>
          </p:nvSpPr>
          <p:spPr>
            <a:xfrm>
              <a:off x="304800" y="2819400"/>
              <a:ext cx="3276600" cy="914400"/>
            </a:xfrm>
            <a:prstGeom prst="roundRect">
              <a:avLst>
                <a:gd fmla="val 16667" name="adj"/>
              </a:avLst>
            </a:prstGeom>
            <a:solidFill>
              <a:srgbClr val="FFF6DC"/>
            </a:solidFill>
            <a:ln>
              <a:noFill/>
            </a:ln>
          </p:spPr>
          <p:txBody>
            <a:bodyPr anchorCtr="0" anchor="ctr" bIns="45700" lIns="91425" spcFirstLastPara="1" rIns="91425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sng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getClass()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an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Object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method,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returns a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object that represents the class to which this object belongs</a:t>
              </a:r>
              <a:endParaRPr/>
            </a:p>
          </p:txBody>
        </p:sp>
      </p:grpSp>
      <p:grpSp>
        <p:nvGrpSpPr>
          <p:cNvPr id="327" name="Google Shape;327;p18"/>
          <p:cNvGrpSpPr/>
          <p:nvPr/>
        </p:nvGrpSpPr>
        <p:grpSpPr>
          <a:xfrm>
            <a:off x="3657600" y="2057400"/>
            <a:ext cx="2590800" cy="1676400"/>
            <a:chOff x="3657600" y="2057400"/>
            <a:chExt cx="2590800" cy="1676400"/>
          </a:xfrm>
        </p:grpSpPr>
        <p:cxnSp>
          <p:nvCxnSpPr>
            <p:cNvPr id="328" name="Google Shape;328;p18"/>
            <p:cNvCxnSpPr/>
            <p:nvPr/>
          </p:nvCxnSpPr>
          <p:spPr>
            <a:xfrm rot="10800000">
              <a:off x="3886200" y="2057400"/>
              <a:ext cx="0" cy="838200"/>
            </a:xfrm>
            <a:prstGeom prst="straightConnector1">
              <a:avLst/>
            </a:prstGeom>
            <a:noFill/>
            <a:ln cap="flat" cmpd="sng" w="15875">
              <a:solidFill>
                <a:srgbClr val="7F7F7F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sp>
          <p:nvSpPr>
            <p:cNvPr id="329" name="Google Shape;329;p18"/>
            <p:cNvSpPr/>
            <p:nvPr/>
          </p:nvSpPr>
          <p:spPr>
            <a:xfrm>
              <a:off x="3657600" y="2819400"/>
              <a:ext cx="2590800" cy="914400"/>
            </a:xfrm>
            <a:prstGeom prst="roundRect">
              <a:avLst>
                <a:gd fmla="val 16667" name="adj"/>
              </a:avLst>
            </a:prstGeom>
            <a:solidFill>
              <a:srgbClr val="FFF6DC"/>
            </a:solidFill>
            <a:ln>
              <a:noFill/>
            </a:ln>
          </p:spPr>
          <p:txBody>
            <a:bodyPr anchorCtr="0" anchor="ctr" bIns="45700" lIns="91425" spcFirstLastPara="1" rIns="91425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sng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getName()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 a </a:t>
              </a: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Class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method,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returns the name of this class,</a:t>
              </a:r>
              <a:b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as a string</a:t>
              </a:r>
              <a:endParaRPr/>
            </a:p>
          </p:txBody>
        </p:sp>
      </p:grpSp>
      <p:sp>
        <p:nvSpPr>
          <p:cNvPr id="330" name="Google Shape;330;p1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Use example 2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ouquet" id="336" name="Google Shape;33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0" y="762000"/>
            <a:ext cx="229552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9"/>
          <p:cNvSpPr/>
          <p:nvPr/>
        </p:nvSpPr>
        <p:spPr>
          <a:xfrm>
            <a:off x="396240" y="762000"/>
            <a:ext cx="3718561" cy="41148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180000" spcFirstLastPara="1" rIns="0" wrap="square" tIns="22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Old MacDonald had a farm, E-I-E-I-O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And on this farm he had a Cow, E-I-E-I-O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With a moo here and a moo there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Here a moo there a moo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Everywhere a moo moo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Old MacDonald had a farm, E-I-E-I-O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Old MacDonald had a farm, E-I-E-I-O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And on this farm he had a Dog, E-I-E-I-O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With a woof here and a woof there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Here a woof there a woof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Everywhere a woof woof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Old MacDonald had a farm, E-I-E-I-O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Old MacDonald had a farm, E-I-E-I-O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And on this farm he had a Mouse, E-I-E-I-O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With a squeak here and a squeak there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Here a squeak there a squeak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Everywhere a squeak squeak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Old MacDonald had a farm, E-I-E-I-O</a:t>
            </a:r>
            <a:endParaRPr/>
          </a:p>
        </p:txBody>
      </p:sp>
      <p:sp>
        <p:nvSpPr>
          <p:cNvPr id="338" name="Google Shape;338;p19"/>
          <p:cNvSpPr txBox="1"/>
          <p:nvPr/>
        </p:nvSpPr>
        <p:spPr>
          <a:xfrm>
            <a:off x="457200" y="5041900"/>
            <a:ext cx="8229600" cy="12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2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Task: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3" lvl="0" marL="227013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Produce an Old MacDonald song for a farm of animals</a:t>
            </a:r>
            <a:endParaRPr/>
          </a:p>
          <a:p>
            <a:pPr indent="-227013" lvl="0" marL="227013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Let the user decide which animals will be in the farm / song.</a:t>
            </a:r>
            <a:endParaRPr/>
          </a:p>
        </p:txBody>
      </p:sp>
      <p:sp>
        <p:nvSpPr>
          <p:cNvPr id="339" name="Google Shape;339;p1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Use example 3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Inheritance</a:t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838200" y="990600"/>
            <a:ext cx="7162800" cy="3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000"/>
              <a:buFont typeface="Noto Sans Symbols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Background</a:t>
            </a:r>
            <a:endParaRPr/>
          </a:p>
          <a:p>
            <a:pPr indent="-179388" lvl="0" marL="179388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1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Inheritance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major feature of object-oriented programming</a:t>
            </a:r>
            <a:endParaRPr/>
          </a:p>
          <a:p>
            <a:pPr indent="-179388" lvl="0" marL="179388" marR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We’ll give an introduction to inheritance, focusing on main concepts and techniques. </a:t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838200" y="3505200"/>
            <a:ext cx="76962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2000"/>
              <a:buFont typeface="Noto Sans Symbols"/>
              <a:buNone/>
            </a:pPr>
            <a:r>
              <a:rPr b="0" i="0" lang="en-US" sz="20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forms of inheritance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9388" lvl="0" marL="179388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 inheritance         </a:t>
            </a:r>
            <a:r>
              <a:rPr b="0" i="0" lang="en-US" sz="18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(last lecture) </a:t>
            </a: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9388" lvl="0" marL="179388" marR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inheritance   </a:t>
            </a:r>
            <a:r>
              <a:rPr b="0" i="0" lang="en-US" sz="18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(this lecture)</a:t>
            </a:r>
            <a:endParaRPr b="0" i="0" sz="2000" u="none" cap="none" strike="noStrike">
              <a:solidFill>
                <a:srgbClr val="7F7F7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457200" y="4724400"/>
            <a:ext cx="6096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/>
          <p:nvPr/>
        </p:nvSpPr>
        <p:spPr>
          <a:xfrm>
            <a:off x="228600" y="838201"/>
            <a:ext cx="7467600" cy="3886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180000" spcFirstLastPara="1" rIns="0" wrap="square" tIns="140400">
            <a:noAutofit/>
          </a:bodyPr>
          <a:lstStyle/>
          <a:p>
            <a:pPr indent="0" lvl="0" marL="0" marR="0" rtl="0" algn="l">
              <a:lnSpc>
                <a:spcPct val="1309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main(String[] args) {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// Put here any animal you want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Animal[] farm = { new Cow(500), new Dog(), new Mouse() };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0909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Produces the song, one verse for each animal in the farm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0909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(Animal animal : farm)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oldMacDonaldVerse(animal);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static void oldMacDonaldVerse(Animal animal) {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eieio = ", E-I-E-I-O";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System.out.println("Old MacDonald had a farm" + eieio);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System.out.println("And in this farm he had a " + animal.getClass().getName() + eieio);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sound = animal.sound();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System.out.println("With a " + sound + " here and a " + sound + " there" );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System.out.println( "Here a " + sound + " there a " + sound);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System.out.println("Everywhere a " + sound + " " + sound);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System.out.println("Old MacDonald had a farm" + eieio);</a:t>
            </a:r>
            <a:endParaRPr/>
          </a:p>
          <a:p>
            <a:pPr indent="0" lvl="0" marL="0" marR="0" rtl="0" algn="l">
              <a:lnSpc>
                <a:spcPct val="130909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grpSp>
        <p:nvGrpSpPr>
          <p:cNvPr id="346" name="Google Shape;346;p20"/>
          <p:cNvGrpSpPr/>
          <p:nvPr/>
        </p:nvGrpSpPr>
        <p:grpSpPr>
          <a:xfrm>
            <a:off x="2201237" y="4610100"/>
            <a:ext cx="5812925" cy="1600200"/>
            <a:chOff x="2969941" y="4898173"/>
            <a:chExt cx="5812925" cy="1600200"/>
          </a:xfrm>
        </p:grpSpPr>
        <p:sp>
          <p:nvSpPr>
            <p:cNvPr id="347" name="Google Shape;347;p20"/>
            <p:cNvSpPr/>
            <p:nvPr/>
          </p:nvSpPr>
          <p:spPr>
            <a:xfrm>
              <a:off x="2969941" y="4898173"/>
              <a:ext cx="3810000" cy="1600200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0" lIns="180000" spcFirstLastPara="1" rIns="0" wrap="square" tIns="140400">
              <a:noAutofit/>
            </a:bodyPr>
            <a:lstStyle/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Old MacDonald had a farm, E-I-E-I-O</a:t>
              </a:r>
              <a:endParaRPr/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And on this farm he had a </a:t>
              </a:r>
              <a:r>
                <a:rPr b="0" i="0" lang="en-US" sz="1200" u="none" cap="none" strike="noStrike">
                  <a:solidFill>
                    <a:srgbClr val="800000"/>
                  </a:solidFill>
                  <a:latin typeface="Consolas"/>
                  <a:ea typeface="Consolas"/>
                  <a:cs typeface="Consolas"/>
                  <a:sym typeface="Consolas"/>
                </a:rPr>
                <a:t>Cow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, E-I-E-I-O</a:t>
              </a:r>
              <a:endParaRPr/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With a </a:t>
              </a:r>
              <a:r>
                <a:rPr b="0" i="0" lang="en-US" sz="1200" u="none" cap="none" strike="noStrike">
                  <a:solidFill>
                    <a:srgbClr val="800000"/>
                  </a:solidFill>
                  <a:latin typeface="Consolas"/>
                  <a:ea typeface="Consolas"/>
                  <a:cs typeface="Consolas"/>
                  <a:sym typeface="Consolas"/>
                </a:rPr>
                <a:t>moo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here and a </a:t>
              </a:r>
              <a:r>
                <a:rPr b="0" i="0" lang="en-US" sz="1200" u="none" cap="none" strike="noStrike">
                  <a:solidFill>
                    <a:srgbClr val="800000"/>
                  </a:solidFill>
                  <a:latin typeface="Consolas"/>
                  <a:ea typeface="Consolas"/>
                  <a:cs typeface="Consolas"/>
                  <a:sym typeface="Consolas"/>
                </a:rPr>
                <a:t>moo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there</a:t>
              </a:r>
              <a:endParaRPr/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Here a </a:t>
              </a:r>
              <a:r>
                <a:rPr b="0" i="0" lang="en-US" sz="1200" u="none" cap="none" strike="noStrike">
                  <a:solidFill>
                    <a:srgbClr val="800000"/>
                  </a:solidFill>
                  <a:latin typeface="Consolas"/>
                  <a:ea typeface="Consolas"/>
                  <a:cs typeface="Consolas"/>
                  <a:sym typeface="Consolas"/>
                </a:rPr>
                <a:t>moo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there a </a:t>
              </a:r>
              <a:r>
                <a:rPr b="0" i="0" lang="en-US" sz="1200" u="none" cap="none" strike="noStrike">
                  <a:solidFill>
                    <a:srgbClr val="800000"/>
                  </a:solidFill>
                  <a:latin typeface="Consolas"/>
                  <a:ea typeface="Consolas"/>
                  <a:cs typeface="Consolas"/>
                  <a:sym typeface="Consolas"/>
                </a:rPr>
                <a:t>moo</a:t>
              </a:r>
              <a:endParaRPr/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Everywhere a </a:t>
              </a:r>
              <a:r>
                <a:rPr b="0" i="0" lang="en-US" sz="1200" u="none" cap="none" strike="noStrike">
                  <a:solidFill>
                    <a:srgbClr val="800000"/>
                  </a:solidFill>
                  <a:latin typeface="Consolas"/>
                  <a:ea typeface="Consolas"/>
                  <a:cs typeface="Consolas"/>
                  <a:sym typeface="Consolas"/>
                </a:rPr>
                <a:t>moo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i="0" lang="en-US" sz="1200" u="none" cap="none" strike="noStrike">
                  <a:solidFill>
                    <a:srgbClr val="800000"/>
                  </a:solidFill>
                  <a:latin typeface="Consolas"/>
                  <a:ea typeface="Consolas"/>
                  <a:cs typeface="Consolas"/>
                  <a:sym typeface="Consolas"/>
                </a:rPr>
                <a:t>moo</a:t>
              </a:r>
              <a:endParaRPr/>
            </a:p>
            <a:p>
              <a:pPr indent="0" lvl="0" marL="0" marR="0" rtl="0" algn="l">
                <a:lnSpc>
                  <a:spcPct val="14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Old MacDonald had a farm, E-I-E-I-O</a:t>
              </a: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6802595" y="5355373"/>
              <a:ext cx="1980271" cy="685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One example out of the three verses (בתים)</a:t>
              </a:r>
              <a:endPara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49" name="Google Shape;349;p2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Use example 3</a:t>
            </a:r>
            <a:endParaRPr sz="1800"/>
          </a:p>
        </p:txBody>
      </p:sp>
      <p:cxnSp>
        <p:nvCxnSpPr>
          <p:cNvPr id="350" name="Google Shape;350;p20"/>
          <p:cNvCxnSpPr/>
          <p:nvPr/>
        </p:nvCxnSpPr>
        <p:spPr>
          <a:xfrm rot="10800000">
            <a:off x="5172573" y="1491243"/>
            <a:ext cx="723900" cy="1"/>
          </a:xfrm>
          <a:prstGeom prst="straightConnector1">
            <a:avLst/>
          </a:prstGeom>
          <a:noFill/>
          <a:ln cap="flat" cmpd="sng" w="15875">
            <a:solidFill>
              <a:srgbClr val="7F7F7F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51" name="Google Shape;351;p20"/>
          <p:cNvSpPr/>
          <p:nvPr/>
        </p:nvSpPr>
        <p:spPr>
          <a:xfrm>
            <a:off x="5638800" y="1295400"/>
            <a:ext cx="2734173" cy="391687"/>
          </a:xfrm>
          <a:prstGeom prst="roundRect">
            <a:avLst>
              <a:gd fmla="val 16667" name="adj"/>
            </a:avLst>
          </a:prstGeom>
          <a:solidFill>
            <a:srgbClr val="FFF6DC"/>
          </a:solidFill>
          <a:ln>
            <a:noFill/>
          </a:ln>
        </p:spPr>
        <p:txBody>
          <a:bodyPr anchorCtr="0" anchor="ctr" bIns="45700" lIns="91425" spcFirstLastPara="1" rIns="91425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farm: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heterogeneous collection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Use example 4 </a:t>
            </a:r>
            <a:r>
              <a:rPr lang="en-US" sz="1600"/>
              <a:t>(yes, interfaces also have very serious uses...)</a:t>
            </a:r>
            <a:endParaRPr sz="1800"/>
          </a:p>
        </p:txBody>
      </p:sp>
      <p:grpSp>
        <p:nvGrpSpPr>
          <p:cNvPr id="358" name="Google Shape;358;p21"/>
          <p:cNvGrpSpPr/>
          <p:nvPr/>
        </p:nvGrpSpPr>
        <p:grpSpPr>
          <a:xfrm>
            <a:off x="389128" y="3940178"/>
            <a:ext cx="7503663" cy="2644638"/>
            <a:chOff x="422648" y="1371600"/>
            <a:chExt cx="7959352" cy="3071813"/>
          </a:xfrm>
        </p:grpSpPr>
        <p:pic>
          <p:nvPicPr>
            <p:cNvPr descr="DIAGRAM] Dc Logic Circuit Diagram FULL Version HD Quality Circuit Diagram -  SKYWIRING.VILLAROVERI.IT" id="359" name="Google Shape;359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22648" y="1371600"/>
              <a:ext cx="7959352" cy="30718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21"/>
            <p:cNvSpPr txBox="1"/>
            <p:nvPr/>
          </p:nvSpPr>
          <p:spPr>
            <a:xfrm>
              <a:off x="3962400" y="1752600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And</a:t>
              </a:r>
              <a:endParaRPr/>
            </a:p>
          </p:txBody>
        </p:sp>
        <p:sp>
          <p:nvSpPr>
            <p:cNvPr id="361" name="Google Shape;361;p21"/>
            <p:cNvSpPr txBox="1"/>
            <p:nvPr/>
          </p:nvSpPr>
          <p:spPr>
            <a:xfrm>
              <a:off x="3962400" y="3088713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And</a:t>
              </a:r>
              <a:endParaRPr/>
            </a:p>
          </p:txBody>
        </p:sp>
        <p:sp>
          <p:nvSpPr>
            <p:cNvPr id="362" name="Google Shape;362;p21"/>
            <p:cNvSpPr txBox="1"/>
            <p:nvPr/>
          </p:nvSpPr>
          <p:spPr>
            <a:xfrm>
              <a:off x="6629400" y="2313801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</a:t>
              </a:r>
              <a:endParaRPr/>
            </a:p>
          </p:txBody>
        </p:sp>
        <p:sp>
          <p:nvSpPr>
            <p:cNvPr id="363" name="Google Shape;363;p21"/>
            <p:cNvSpPr txBox="1"/>
            <p:nvPr/>
          </p:nvSpPr>
          <p:spPr>
            <a:xfrm>
              <a:off x="2362200" y="3227212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And</a:t>
              </a:r>
              <a:endParaRPr/>
            </a:p>
          </p:txBody>
        </p:sp>
        <p:sp>
          <p:nvSpPr>
            <p:cNvPr id="364" name="Google Shape;364;p21"/>
            <p:cNvSpPr txBox="1"/>
            <p:nvPr/>
          </p:nvSpPr>
          <p:spPr>
            <a:xfrm>
              <a:off x="2209800" y="1600200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Not</a:t>
              </a:r>
              <a:endParaRPr/>
            </a:p>
          </p:txBody>
        </p:sp>
        <p:sp>
          <p:nvSpPr>
            <p:cNvPr id="365" name="Google Shape;365;p21"/>
            <p:cNvSpPr txBox="1"/>
            <p:nvPr/>
          </p:nvSpPr>
          <p:spPr>
            <a:xfrm>
              <a:off x="4953000" y="2123899"/>
              <a:ext cx="1447801" cy="30386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Not</a:t>
              </a:r>
              <a:endParaRPr/>
            </a:p>
          </p:txBody>
        </p:sp>
        <p:sp>
          <p:nvSpPr>
            <p:cNvPr id="366" name="Google Shape;366;p21"/>
            <p:cNvSpPr txBox="1"/>
            <p:nvPr/>
          </p:nvSpPr>
          <p:spPr>
            <a:xfrm>
              <a:off x="3733800" y="3886412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Not</a:t>
              </a:r>
              <a:endParaRPr/>
            </a:p>
          </p:txBody>
        </p:sp>
        <p:sp>
          <p:nvSpPr>
            <p:cNvPr id="367" name="Google Shape;367;p21"/>
            <p:cNvSpPr txBox="1"/>
            <p:nvPr/>
          </p:nvSpPr>
          <p:spPr>
            <a:xfrm>
              <a:off x="5219700" y="3201600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Xor</a:t>
              </a:r>
              <a:endParaRPr/>
            </a:p>
          </p:txBody>
        </p:sp>
      </p:grpSp>
      <p:sp>
        <p:nvSpPr>
          <p:cNvPr id="368" name="Google Shape;368;p21"/>
          <p:cNvSpPr/>
          <p:nvPr/>
        </p:nvSpPr>
        <p:spPr>
          <a:xfrm>
            <a:off x="209812" y="830514"/>
            <a:ext cx="3577852" cy="186629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72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Logic gate interface */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lang="en-US" sz="11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Gate 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Returns the value of this gate 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eval(List&lt;Gate&gt; inputs);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Draws this gate */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void draw();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// More abstract </a:t>
            </a:r>
            <a:r>
              <a:rPr b="0" lang="en-US" sz="11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Gate</a:t>
            </a:r>
            <a:r>
              <a:rPr b="0" lang="en-US" sz="11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1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369" name="Google Shape;369;p21"/>
          <p:cNvSpPr/>
          <p:nvPr/>
        </p:nvSpPr>
        <p:spPr>
          <a:xfrm>
            <a:off x="344130" y="3119669"/>
            <a:ext cx="3309216" cy="681812"/>
          </a:xfrm>
          <a:prstGeom prst="wedgeRoundRectCallout">
            <a:avLst>
              <a:gd fmla="val -20002" name="adj1"/>
              <a:gd fmla="val 29921" name="adj2"/>
              <a:gd fmla="val 16667" name="adj3"/>
            </a:avLst>
          </a:prstGeom>
          <a:noFill/>
          <a:ln>
            <a:noFill/>
          </a:ln>
        </p:spPr>
        <p:txBody>
          <a:bodyPr anchorCtr="0" anchor="ctr" bIns="45700" lIns="72000" spcFirstLastPara="1" rIns="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Hardware simulator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construct, evaluate, and draw logic circuites (chips):</a:t>
            </a:r>
            <a:endParaRPr b="0"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0" name="Google Shape;370;p21"/>
          <p:cNvSpPr/>
          <p:nvPr/>
        </p:nvSpPr>
        <p:spPr>
          <a:xfrm>
            <a:off x="4035052" y="830515"/>
            <a:ext cx="2746748" cy="163770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180000" spcFirstLastPara="1" rIns="0" wrap="square" tIns="72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And gate */</a:t>
            </a:r>
            <a:endParaRPr b="0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AndGate </a:t>
            </a:r>
            <a:r>
              <a:rPr b="0" lang="en-US" sz="11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implements Gate </a:t>
            </a: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// Fields and constructors ...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eval(</a:t>
            </a:r>
            <a:r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r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void draw()</a:t>
            </a: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lang="en-US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lang="en-US" sz="1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r>
              <a:rPr b="0" lang="en-US" sz="105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1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lang="en-US" sz="11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More </a:t>
            </a:r>
            <a:r>
              <a:rPr b="0" lang="en-US" sz="11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AndGate</a:t>
            </a:r>
            <a:r>
              <a:rPr b="0" lang="en-US" sz="11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1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371" name="Google Shape;371;p21"/>
          <p:cNvSpPr/>
          <p:nvPr/>
        </p:nvSpPr>
        <p:spPr>
          <a:xfrm>
            <a:off x="4946245" y="1571095"/>
            <a:ext cx="2746748" cy="161783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180000" spcFirstLastPara="1" rIns="0" wrap="square" tIns="72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Or gate */</a:t>
            </a:r>
            <a:endParaRPr b="0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OrGate </a:t>
            </a:r>
            <a:r>
              <a:rPr b="0" lang="en-US" sz="11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implements Gate 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// Fields and constructors ...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boolean eval(</a:t>
            </a:r>
            <a:r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r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void draw() </a:t>
            </a:r>
            <a:r>
              <a:rPr b="0" lang="en-US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r>
              <a:rPr b="0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...</a:t>
            </a:r>
            <a:r>
              <a:rPr b="0" lang="en-US" sz="10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lang="en-US" sz="11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More </a:t>
            </a:r>
            <a:r>
              <a:rPr b="0" lang="en-US" sz="11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OrGate</a:t>
            </a:r>
            <a:r>
              <a:rPr b="0" lang="en-US" sz="11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methods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sz="11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grpSp>
        <p:nvGrpSpPr>
          <p:cNvPr id="372" name="Google Shape;372;p21"/>
          <p:cNvGrpSpPr/>
          <p:nvPr/>
        </p:nvGrpSpPr>
        <p:grpSpPr>
          <a:xfrm>
            <a:off x="4035052" y="2253222"/>
            <a:ext cx="4613650" cy="1929665"/>
            <a:chOff x="4035052" y="2253222"/>
            <a:chExt cx="4613650" cy="1929665"/>
          </a:xfrm>
        </p:grpSpPr>
        <p:sp>
          <p:nvSpPr>
            <p:cNvPr id="373" name="Google Shape;373;p21"/>
            <p:cNvSpPr/>
            <p:nvPr/>
          </p:nvSpPr>
          <p:spPr>
            <a:xfrm>
              <a:off x="5901954" y="2253222"/>
              <a:ext cx="2746748" cy="159353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82800" lIns="180000" spcFirstLastPara="1" rIns="0" wrap="square" tIns="72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/** Not gate */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NotGate </a:t>
              </a:r>
              <a:r>
                <a:rPr b="0" lang="en-US" sz="110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implements Gate 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// Fields and constructors ...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931968"/>
                  </a:solidFill>
                  <a:latin typeface="Consolas"/>
                  <a:ea typeface="Consolas"/>
                  <a:cs typeface="Consolas"/>
                  <a:sym typeface="Consolas"/>
                </a:rPr>
                <a:t>   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boolean eval(</a:t>
              </a:r>
              <a:r>
                <a:rPr b="0"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 {</a:t>
              </a:r>
              <a:r>
                <a:rPr b="0"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public void draw() </a:t>
              </a:r>
              <a:r>
                <a:rPr b="0" lang="en-US" sz="105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r>
                <a:rPr b="0" lang="en-US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...</a:t>
              </a:r>
              <a:r>
                <a:rPr b="0" lang="en-US" sz="105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</a:t>
              </a:r>
              <a:r>
                <a:rPr b="0" lang="en-US" sz="11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More </a:t>
              </a:r>
              <a:r>
                <a:rPr b="0" lang="en-US" sz="1100">
                  <a:solidFill>
                    <a:srgbClr val="00664C"/>
                  </a:solidFill>
                  <a:latin typeface="Consolas"/>
                  <a:ea typeface="Consolas"/>
                  <a:cs typeface="Consolas"/>
                  <a:sym typeface="Consolas"/>
                </a:rPr>
                <a:t>NotGate</a:t>
              </a:r>
              <a:r>
                <a:rPr b="0" lang="en-US" sz="11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methods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sz="11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</p:txBody>
        </p:sp>
        <p:sp>
          <p:nvSpPr>
            <p:cNvPr id="374" name="Google Shape;374;p21"/>
            <p:cNvSpPr txBox="1"/>
            <p:nvPr/>
          </p:nvSpPr>
          <p:spPr>
            <a:xfrm>
              <a:off x="4035052" y="3721222"/>
              <a:ext cx="4572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2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 . .</a:t>
              </a:r>
              <a:endParaRPr b="1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2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Virtual method calling</a:t>
            </a:r>
            <a:endParaRPr/>
          </a:p>
        </p:txBody>
      </p:sp>
      <p:sp>
        <p:nvSpPr>
          <p:cNvPr id="381" name="Google Shape;381;p22"/>
          <p:cNvSpPr txBox="1"/>
          <p:nvPr/>
        </p:nvSpPr>
        <p:spPr>
          <a:xfrm>
            <a:off x="420422" y="3266400"/>
            <a:ext cx="8723578" cy="102579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Observations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</a:t>
            </a:r>
            <a:r>
              <a:rPr b="0"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compile-time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 have two identical method calls:  </a:t>
            </a: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animal.sound()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</a:t>
            </a:r>
            <a:r>
              <a:rPr b="0"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run-time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we’ll end up calling two different methods: </a:t>
            </a: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Cow.sound()</a:t>
            </a:r>
            <a:r>
              <a:rPr b="0"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then </a:t>
            </a: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Dog.sound()</a:t>
            </a: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382" name="Google Shape;382;p22"/>
          <p:cNvSpPr/>
          <p:nvPr/>
        </p:nvSpPr>
        <p:spPr>
          <a:xfrm>
            <a:off x="417095" y="749940"/>
            <a:ext cx="4840705" cy="229806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201600" spcFirstLastPara="1" rIns="0" wrap="square" tIns="82800">
            <a:noAutofit/>
          </a:bodyPr>
          <a:lstStyle/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Animal </a:t>
            </a:r>
            <a:r>
              <a:rPr b="0" lang="en-US" sz="120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Cow </a:t>
            </a:r>
            <a:r>
              <a:rPr b="0" lang="en-US" sz="120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pua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Cow(500);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Dog </a:t>
            </a:r>
            <a:r>
              <a:rPr b="0" lang="en-US" sz="120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puff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Dog();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The following code serves no purpose, except for illustrating 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a feature of Java known as “virtual method calling”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20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pua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</a:t>
            </a:r>
            <a:r>
              <a:rPr b="0" lang="en-US" sz="12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points to a </a:t>
            </a:r>
            <a:r>
              <a:rPr b="0" lang="en-US" sz="12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Cow</a:t>
            </a: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 (downcasting)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b="0" lang="en-US" sz="1200">
                <a:solidFill>
                  <a:srgbClr val="0226CC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b="1" lang="en-US" sz="12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animal.sound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());   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b="0" lang="en-US" sz="120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puff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</a:t>
            </a: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Now </a:t>
            </a:r>
            <a:r>
              <a:rPr b="0" lang="en-US" sz="12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points to a </a:t>
            </a:r>
            <a:r>
              <a:rPr b="0" lang="en-US" sz="12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</a:t>
            </a:r>
            <a:endParaRPr b="0" sz="1200">
              <a:solidFill>
                <a:srgbClr val="006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b="0" lang="en-US" sz="1200">
                <a:solidFill>
                  <a:srgbClr val="0226CC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.println(</a:t>
            </a:r>
            <a:r>
              <a:rPr b="1" lang="en-US" sz="12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animal.sound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()); </a:t>
            </a:r>
            <a:endParaRPr/>
          </a:p>
        </p:txBody>
      </p:sp>
      <p:sp>
        <p:nvSpPr>
          <p:cNvPr id="383" name="Google Shape;383;p22"/>
          <p:cNvSpPr/>
          <p:nvPr/>
        </p:nvSpPr>
        <p:spPr>
          <a:xfrm>
            <a:off x="3962400" y="2788814"/>
            <a:ext cx="952500" cy="634303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180000" spcFirstLastPara="1" rIns="0" wrap="square" tIns="93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moo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woof</a:t>
            </a:r>
            <a:endParaRPr/>
          </a:p>
        </p:txBody>
      </p:sp>
      <p:grpSp>
        <p:nvGrpSpPr>
          <p:cNvPr id="384" name="Google Shape;384;p22"/>
          <p:cNvGrpSpPr/>
          <p:nvPr/>
        </p:nvGrpSpPr>
        <p:grpSpPr>
          <a:xfrm>
            <a:off x="6108697" y="1436621"/>
            <a:ext cx="3031976" cy="1241435"/>
            <a:chOff x="5867398" y="4009113"/>
            <a:chExt cx="3031976" cy="1241435"/>
          </a:xfrm>
        </p:grpSpPr>
        <p:sp>
          <p:nvSpPr>
            <p:cNvPr id="385" name="Google Shape;385;p22"/>
            <p:cNvSpPr/>
            <p:nvPr/>
          </p:nvSpPr>
          <p:spPr>
            <a:xfrm>
              <a:off x="6467654" y="4021495"/>
              <a:ext cx="803275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Animal</a:t>
              </a:r>
              <a:endParaRPr/>
            </a:p>
          </p:txBody>
        </p:sp>
        <p:cxnSp>
          <p:nvCxnSpPr>
            <p:cNvPr id="386" name="Google Shape;386;p22"/>
            <p:cNvCxnSpPr/>
            <p:nvPr/>
          </p:nvCxnSpPr>
          <p:spPr>
            <a:xfrm flipH="1" rot="10800000">
              <a:off x="6324599" y="4445144"/>
              <a:ext cx="357339" cy="34924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87" name="Google Shape;387;p22"/>
            <p:cNvSpPr/>
            <p:nvPr/>
          </p:nvSpPr>
          <p:spPr>
            <a:xfrm>
              <a:off x="5867398" y="4384275"/>
              <a:ext cx="722312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is-a</a:t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5959626" y="4901298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Dog</a:t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086600" y="4884307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Cow</a:t>
              </a:r>
              <a:endParaRPr/>
            </a:p>
          </p:txBody>
        </p:sp>
        <p:cxnSp>
          <p:nvCxnSpPr>
            <p:cNvPr id="390" name="Google Shape;390;p22"/>
            <p:cNvCxnSpPr/>
            <p:nvPr/>
          </p:nvCxnSpPr>
          <p:spPr>
            <a:xfrm rot="10800000">
              <a:off x="7010393" y="4445145"/>
              <a:ext cx="357339" cy="343239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91" name="Google Shape;391;p22"/>
            <p:cNvSpPr/>
            <p:nvPr/>
          </p:nvSpPr>
          <p:spPr>
            <a:xfrm>
              <a:off x="7086600" y="4009113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interface</a:t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7527774" y="4850980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classes</a:t>
              </a:r>
              <a:endParaRPr/>
            </a:p>
          </p:txBody>
        </p:sp>
      </p:grpSp>
      <p:sp>
        <p:nvSpPr>
          <p:cNvPr id="393" name="Google Shape;393;p22"/>
          <p:cNvSpPr txBox="1"/>
          <p:nvPr/>
        </p:nvSpPr>
        <p:spPr>
          <a:xfrm>
            <a:off x="400368" y="4432538"/>
            <a:ext cx="7905432" cy="158597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Virtual method calling / AKA Late Binding:</a:t>
            </a:r>
            <a:endParaRPr/>
          </a:p>
          <a:p>
            <a:pPr indent="-215900" lvl="0" marL="215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see that object types can change (upcasted or downcasted) along the type hierarchy;</a:t>
            </a:r>
            <a:endParaRPr/>
          </a:p>
          <a:p>
            <a:pPr indent="-215900" lvl="0" marL="2159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Which method to invoke on an object is determined </a:t>
            </a:r>
            <a:r>
              <a:rPr b="0"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during run-time, 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according to the object’s run-time type.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  <p:sp>
        <p:nvSpPr>
          <p:cNvPr id="400" name="Google Shape;400;p23"/>
          <p:cNvSpPr txBox="1"/>
          <p:nvPr>
            <p:ph idx="1" type="body"/>
          </p:nvPr>
        </p:nvSpPr>
        <p:spPr>
          <a:xfrm>
            <a:off x="1295400" y="1066800"/>
            <a:ext cx="6781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Using interfaces for: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Type hierarchies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Polymorphism / heterogeneous collections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Standardizing software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Multiple inheritance</a:t>
            </a:r>
            <a:endParaRPr/>
          </a:p>
          <a:p>
            <a:pPr indent="-3429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914400" y="2743200"/>
            <a:ext cx="6096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interfaces to standardize systems</a:t>
            </a:r>
            <a:endParaRPr/>
          </a:p>
        </p:txBody>
      </p:sp>
      <p:grpSp>
        <p:nvGrpSpPr>
          <p:cNvPr id="407" name="Google Shape;407;p24"/>
          <p:cNvGrpSpPr/>
          <p:nvPr/>
        </p:nvGrpSpPr>
        <p:grpSpPr>
          <a:xfrm>
            <a:off x="308811" y="804623"/>
            <a:ext cx="8610600" cy="4231516"/>
            <a:chOff x="685800" y="804623"/>
            <a:chExt cx="8610600" cy="4231516"/>
          </a:xfrm>
        </p:grpSpPr>
        <p:pic>
          <p:nvPicPr>
            <p:cNvPr id="408" name="Google Shape;408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133600" y="804623"/>
              <a:ext cx="4419600" cy="31647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9" name="Google Shape;409;p24"/>
            <p:cNvSpPr txBox="1"/>
            <p:nvPr/>
          </p:nvSpPr>
          <p:spPr>
            <a:xfrm>
              <a:off x="685800" y="3969339"/>
              <a:ext cx="8610600" cy="106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Noto Sans Symbols"/>
                <a:buNone/>
              </a:pPr>
              <a:r>
                <a:rPr b="0" lang="en-US" sz="18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challenge</a:t>
              </a:r>
              <a:endParaRPr/>
            </a:p>
            <a:p>
              <a:pPr indent="-265113" lvl="0" marL="265113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Software systems may be based on many classes, built by (possibly) many developers</a:t>
              </a:r>
              <a:endParaRPr/>
            </a:p>
            <a:p>
              <a:pPr indent="-265113" lvl="0" marL="265113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classes are made to interact with each other</a:t>
              </a:r>
              <a:endParaRPr/>
            </a:p>
            <a:p>
              <a:pPr indent="-265113" lvl="0" marL="265113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How to reduce complexity?</a:t>
              </a:r>
              <a:endParaRPr/>
            </a:p>
          </p:txBody>
        </p:sp>
      </p:grpSp>
      <p:sp>
        <p:nvSpPr>
          <p:cNvPr id="410" name="Google Shape;410;p24"/>
          <p:cNvSpPr txBox="1"/>
          <p:nvPr/>
        </p:nvSpPr>
        <p:spPr>
          <a:xfrm>
            <a:off x="304800" y="5334000"/>
            <a:ext cx="8610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Interfaces!</a:t>
            </a:r>
            <a:endParaRPr/>
          </a:p>
          <a:p>
            <a:pPr indent="-265113" lvl="0" marL="2651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Good systems are characterized by </a:t>
            </a:r>
            <a:r>
              <a:rPr b="0"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common</a:t>
            </a:r>
            <a:r>
              <a:rPr b="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design rules, constraints, and terminology;</a:t>
            </a:r>
            <a:endParaRPr/>
          </a:p>
          <a:p>
            <a:pPr indent="-265113" lvl="0" marL="2651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standards can be managed using </a:t>
            </a:r>
            <a:r>
              <a:rPr b="0"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interfaces</a:t>
            </a:r>
            <a:r>
              <a:rPr b="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interfaces to standardize systems: Example 1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6" name="Google Shape;416;p25"/>
          <p:cNvSpPr txBox="1"/>
          <p:nvPr/>
        </p:nvSpPr>
        <p:spPr>
          <a:xfrm>
            <a:off x="457200" y="1044117"/>
            <a:ext cx="7315200" cy="192768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b="0"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Object comparison</a:t>
            </a:r>
            <a:endParaRPr b="0"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3" lvl="0" marL="227013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to compare </a:t>
            </a:r>
            <a:r>
              <a:rPr b="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strings</a:t>
            </a:r>
            <a: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r>
              <a:rPr b="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dates</a:t>
            </a:r>
            <a: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r>
              <a:rPr b="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fractions</a:t>
            </a:r>
            <a: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r>
              <a:rPr b="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sets</a:t>
            </a:r>
            <a: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</a:t>
            </a:r>
            <a:r>
              <a:rPr b="0"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polynomials</a:t>
            </a:r>
            <a: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  …</a:t>
            </a:r>
            <a:endParaRPr/>
          </a:p>
          <a:p>
            <a:pPr indent="-227013" lvl="0" marL="227013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comparisons are domain-specific</a:t>
            </a:r>
            <a:endParaRPr/>
          </a:p>
          <a:p>
            <a:pPr indent="-227013" lvl="0" marL="227013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Java helps standardize object comparisons,</a:t>
            </a:r>
            <a:b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an interface named </a:t>
            </a: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Comparable</a:t>
            </a:r>
            <a:endParaRPr b="0" sz="2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interfaces to standardize systems: Example 1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2" name="Google Shape;422;p26"/>
          <p:cNvSpPr/>
          <p:nvPr/>
        </p:nvSpPr>
        <p:spPr>
          <a:xfrm>
            <a:off x="220604" y="870476"/>
            <a:ext cx="4838332" cy="21973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144000" spcFirstLastPara="1" rIns="0" wrap="square" tIns="72000">
            <a:noAutofit/>
          </a:bodyPr>
          <a:lstStyle/>
          <a:p>
            <a:pPr indent="-9525" lvl="0" marL="9525" marR="0" rtl="0" algn="l">
              <a:lnSpc>
                <a:spcPct val="131666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 Imposes a total ordering on the objects of each class that  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implements it. Objects are compared using the </a:t>
            </a:r>
            <a:r>
              <a:rPr b="0" lang="en-US" sz="1200">
                <a:solidFill>
                  <a:srgbClr val="000099"/>
                </a:solidFill>
                <a:latin typeface="Consolas"/>
                <a:ea typeface="Consolas"/>
                <a:cs typeface="Consolas"/>
                <a:sym typeface="Consolas"/>
              </a:rPr>
              <a:t>compareTo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method. Lists and arrays of objects that implement this interface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can be sorted automatically by Java’s </a:t>
            </a:r>
            <a:r>
              <a:rPr b="0" lang="en-US" sz="1100">
                <a:solidFill>
                  <a:srgbClr val="000099"/>
                </a:solidFill>
                <a:latin typeface="Consolas"/>
                <a:ea typeface="Consolas"/>
                <a:cs typeface="Consolas"/>
                <a:sym typeface="Consolas"/>
              </a:rPr>
              <a:t>Arrays.sort</a:t>
            </a: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method.  */</a:t>
            </a:r>
            <a:endParaRPr b="0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9525" lvl="0" marL="9525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00"/>
              <a:buFont typeface="Noto Sans Symbols"/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lang="en-US" sz="11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Comparable&lt;T&gt;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-9525" lvl="0" marL="9525" marR="0" rtl="0" algn="l">
              <a:lnSpc>
                <a:spcPct val="131666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/** Compares this object with the other object.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Returns a negative integer, zero, or a positive integer as this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object is less than, equal to, or greater than the other object.  */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ts val="1100"/>
              <a:buFont typeface="Noto Sans Symbols"/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public int </a:t>
            </a:r>
            <a:r>
              <a:rPr b="0" lang="en-US" sz="11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compareTo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 other);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ts val="1100"/>
              <a:buFont typeface="Noto Sans Symbols"/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23" name="Google Shape;423;p26"/>
          <p:cNvSpPr/>
          <p:nvPr/>
        </p:nvSpPr>
        <p:spPr>
          <a:xfrm>
            <a:off x="4851340" y="1024392"/>
            <a:ext cx="4064060" cy="19061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108000" spcFirstLastPara="1" rIns="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library of array processing functions */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Arrays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b="0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Sorts the given array into ascending order, according to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the natural ordering of its elements. The array elements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must implement the </a:t>
            </a:r>
            <a:r>
              <a:rPr b="0" lang="en-US" sz="1200">
                <a:solidFill>
                  <a:srgbClr val="000099"/>
                </a:solidFill>
                <a:latin typeface="Consolas"/>
                <a:ea typeface="Consolas"/>
                <a:cs typeface="Consolas"/>
                <a:sym typeface="Consolas"/>
              </a:rPr>
              <a:t>Comparable</a:t>
            </a: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interface.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static public void </a:t>
            </a:r>
            <a:r>
              <a:rPr b="0" lang="en-US" sz="11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sort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(Object[] arr)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</p:txBody>
      </p:sp>
      <p:sp>
        <p:nvSpPr>
          <p:cNvPr id="424" name="Google Shape;424;p26"/>
          <p:cNvSpPr txBox="1"/>
          <p:nvPr/>
        </p:nvSpPr>
        <p:spPr>
          <a:xfrm>
            <a:off x="187712" y="579864"/>
            <a:ext cx="2362200" cy="29990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Java’s class library:</a:t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25" name="Google Shape;425;p26"/>
          <p:cNvGrpSpPr/>
          <p:nvPr/>
        </p:nvGrpSpPr>
        <p:grpSpPr>
          <a:xfrm>
            <a:off x="187712" y="3133596"/>
            <a:ext cx="4615485" cy="3396151"/>
            <a:chOff x="187712" y="3133596"/>
            <a:chExt cx="4615485" cy="3396151"/>
          </a:xfrm>
        </p:grpSpPr>
        <p:sp>
          <p:nvSpPr>
            <p:cNvPr id="426" name="Google Shape;426;p26"/>
            <p:cNvSpPr/>
            <p:nvPr/>
          </p:nvSpPr>
          <p:spPr>
            <a:xfrm>
              <a:off x="231197" y="3468029"/>
              <a:ext cx="4572000" cy="3061718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0" lIns="129600" spcFirstLastPara="1" rIns="165600" wrap="square" tIns="108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class Fraction </a:t>
              </a:r>
              <a:r>
                <a:rPr b="0" lang="en-US" sz="110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implements Comparable&lt;Fraction&gt; 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indent="0" lvl="0" marL="0" marR="0" rtl="0" algn="l">
                <a:lnSpc>
                  <a:spcPct val="13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private int numerator;</a:t>
              </a:r>
              <a:endParaRPr/>
            </a:p>
            <a:p>
              <a:pPr indent="0" lvl="0" marL="0" marR="0" rtl="0" algn="l">
                <a:lnSpc>
                  <a:spcPct val="13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private int denominator;</a:t>
              </a:r>
              <a:endParaRPr/>
            </a:p>
            <a:p>
              <a:pPr indent="0" lvl="0" marL="0" marR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... </a:t>
              </a:r>
              <a:r>
                <a:rPr b="0" lang="en-US" sz="11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Fraction constructors and methods come here</a:t>
              </a:r>
              <a:endParaRPr b="0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</a:t>
              </a: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/** Compares this fraction with the other fraction. </a:t>
              </a:r>
              <a:b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Returns 0, 1, or -1, as this fraction equals, is greater than,</a:t>
              </a:r>
              <a:b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or less than, the other fraction. */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public int </a:t>
              </a:r>
              <a:r>
                <a:rPr b="0" lang="en-US" sz="110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compareTo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(Fraction other) {</a:t>
              </a:r>
              <a:endParaRPr/>
            </a:p>
            <a:p>
              <a:pPr indent="0" lvl="0" marL="0" marR="0" rtl="0" algn="l">
                <a:lnSpc>
                  <a:spcPct val="13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if (this.equals(other)) return 0;</a:t>
              </a:r>
              <a:endParaRPr/>
            </a:p>
            <a:p>
              <a:pPr indent="0" lvl="0" marL="0" marR="0" rtl="0" algn="l">
                <a:lnSpc>
                  <a:spcPct val="13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int lhs = numerator * other.denominator;</a:t>
              </a:r>
              <a:endParaRPr/>
            </a:p>
            <a:p>
              <a:pPr indent="0" lvl="0" marL="0" marR="0" rtl="0" algn="l">
                <a:lnSpc>
                  <a:spcPct val="13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int rhs = other.numerator * denominator;</a:t>
              </a:r>
              <a:endParaRPr/>
            </a:p>
            <a:p>
              <a:pPr indent="0" lvl="0" marL="0" marR="0" rtl="0" algn="l">
                <a:lnSpc>
                  <a:spcPct val="13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if (lhs &gt; rhs) return 1;</a:t>
              </a:r>
              <a:endParaRPr/>
            </a:p>
            <a:p>
              <a:pPr indent="0" lvl="0" marL="0" marR="0" rtl="0" algn="l">
                <a:lnSpc>
                  <a:spcPct val="13818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else return -1;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7" name="Google Shape;427;p26"/>
            <p:cNvSpPr txBox="1"/>
            <p:nvPr/>
          </p:nvSpPr>
          <p:spPr>
            <a:xfrm>
              <a:off x="187712" y="3133596"/>
              <a:ext cx="1361974" cy="299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0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My code</a:t>
              </a:r>
              <a:endParaRPr b="0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96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t/>
              </a:r>
              <a:endParaRPr b="0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28" name="Google Shape;428;p26"/>
          <p:cNvSpPr txBox="1"/>
          <p:nvPr/>
        </p:nvSpPr>
        <p:spPr>
          <a:xfrm>
            <a:off x="5257800" y="682171"/>
            <a:ext cx="2362200" cy="29990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Java’s class library:</a:t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29" name="Google Shape;429;p26"/>
          <p:cNvGrpSpPr/>
          <p:nvPr/>
        </p:nvGrpSpPr>
        <p:grpSpPr>
          <a:xfrm>
            <a:off x="4952999" y="3164269"/>
            <a:ext cx="3828190" cy="3617670"/>
            <a:chOff x="4952999" y="3164269"/>
            <a:chExt cx="3828190" cy="3617670"/>
          </a:xfrm>
        </p:grpSpPr>
        <p:sp>
          <p:nvSpPr>
            <p:cNvPr id="430" name="Google Shape;430;p26"/>
            <p:cNvSpPr/>
            <p:nvPr/>
          </p:nvSpPr>
          <p:spPr>
            <a:xfrm>
              <a:off x="4952999" y="3482667"/>
              <a:ext cx="3759259" cy="2023306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0" lIns="180000" spcFirstLastPara="1" rIns="0" wrap="square" tIns="180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Creates an array of 1000 random fractions</a:t>
              </a:r>
              <a:endParaRPr/>
            </a:p>
            <a:p>
              <a:pPr indent="0" lvl="0" marL="0" marR="0" rtl="0" algn="l">
                <a:lnSpc>
                  <a:spcPct val="12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Fraction[] fracs = new Fraction[1000];</a:t>
              </a:r>
              <a:endParaRPr/>
            </a:p>
            <a:p>
              <a:pPr indent="0" lvl="0" marL="0" marR="0" rtl="0" algn="l">
                <a:lnSpc>
                  <a:spcPct val="12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for (int i = 0; i &lt; fracs.length; i++) </a:t>
              </a:r>
              <a:endParaRPr/>
            </a:p>
            <a:p>
              <a:pPr indent="0" lvl="0" marL="0" marR="0" rtl="0" algn="l">
                <a:lnSpc>
                  <a:spcPct val="12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fracs[i] = </a:t>
              </a:r>
              <a:r>
                <a:rPr b="0" lang="en-US" sz="12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(code omitted)</a:t>
              </a:r>
              <a:endParaRPr b="0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Sorts the fractions	</a:t>
              </a:r>
              <a:r>
                <a:rPr b="0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	</a:t>
              </a:r>
              <a:endParaRPr/>
            </a:p>
            <a:p>
              <a:pPr indent="0" lvl="0" marL="0" marR="0" rtl="0" algn="l">
                <a:lnSpc>
                  <a:spcPct val="12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Arrays.</a:t>
              </a:r>
              <a:r>
                <a:rPr b="0" lang="en-US" sz="120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sort</a:t>
              </a: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(fracs); </a:t>
              </a:r>
              <a:endParaRPr b="0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26666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for (Fraction f : fracs)</a:t>
              </a:r>
              <a:endParaRPr b="0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26666"/>
                </a:lnSpc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System.out.println(f);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</p:txBody>
        </p:sp>
        <p:sp>
          <p:nvSpPr>
            <p:cNvPr id="431" name="Google Shape;431;p26"/>
            <p:cNvSpPr txBox="1"/>
            <p:nvPr/>
          </p:nvSpPr>
          <p:spPr>
            <a:xfrm>
              <a:off x="5323830" y="3164269"/>
              <a:ext cx="1361974" cy="2999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b="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Client code</a:t>
              </a:r>
              <a:endParaRPr b="0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t/>
              </a:r>
              <a:endParaRPr b="0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32" name="Google Shape;432;p26"/>
            <p:cNvSpPr txBox="1"/>
            <p:nvPr/>
          </p:nvSpPr>
          <p:spPr>
            <a:xfrm>
              <a:off x="5021929" y="5575112"/>
              <a:ext cx="3759260" cy="120682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0" lang="en-US" sz="16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If </a:t>
              </a:r>
              <a:r>
                <a:rPr b="0" lang="en-US" sz="1200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Fraction</a:t>
              </a:r>
              <a:r>
                <a:rPr b="0" lang="en-US" sz="16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will not</a:t>
              </a:r>
              <a:br>
                <a:rPr b="0" lang="en-US" sz="16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0" lang="en-US" sz="16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implement </a:t>
              </a:r>
              <a:r>
                <a:rPr b="0" lang="en-US" sz="1200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comparable:</a:t>
              </a:r>
              <a:endParaRPr b="0" sz="16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Noto Sans Symbols"/>
                <a:buNone/>
              </a:pPr>
              <a:r>
                <a:rPr b="0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We’ll get a compilation error</a:t>
              </a:r>
              <a:br>
                <a:rPr b="0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b="0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(since </a:t>
              </a: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Arrays.sort</a:t>
              </a:r>
              <a:r>
                <a:rPr b="0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calls </a:t>
              </a: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compareTo</a:t>
              </a:r>
              <a:r>
                <a:rPr b="0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433" name="Google Shape;433;p26"/>
            <p:cNvSpPr/>
            <p:nvPr/>
          </p:nvSpPr>
          <p:spPr>
            <a:xfrm>
              <a:off x="8047662" y="4385483"/>
              <a:ext cx="733527" cy="1535282"/>
            </a:xfrm>
            <a:prstGeom prst="rect">
              <a:avLst/>
            </a:prstGeom>
            <a:solidFill>
              <a:srgbClr val="F2F2F2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0" lIns="108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1/250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23/151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14/84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2/15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5/9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6/7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27"/>
          <p:cNvSpPr/>
          <p:nvPr/>
        </p:nvSpPr>
        <p:spPr>
          <a:xfrm>
            <a:off x="4952999" y="3482667"/>
            <a:ext cx="3759259" cy="202330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180000" spcFirstLastPara="1" rIns="0" wrap="square" tIns="180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Creates an array of 1000 random dates</a:t>
            </a:r>
            <a:endParaRPr/>
          </a:p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Date[] dates = new Date[1000];</a:t>
            </a:r>
            <a:endParaRPr/>
          </a:p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dates.length; i++) </a:t>
            </a:r>
            <a:endParaRPr/>
          </a:p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dates[i] = </a:t>
            </a: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(code omitted)</a:t>
            </a:r>
            <a:endParaRPr b="0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Sorts the dates	</a:t>
            </a:r>
            <a:r>
              <a:rPr b="0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/>
          </a:p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Arrays.</a:t>
            </a:r>
            <a:r>
              <a:rPr b="0" lang="en-US" sz="12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sort</a:t>
            </a: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(dates); </a:t>
            </a:r>
            <a:endParaRPr b="0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2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(Date d : dates)</a:t>
            </a:r>
            <a:endParaRPr b="0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2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System.out.println(d);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439" name="Google Shape;439;p27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interfaces to standardize systems: Example 1</a:t>
            </a:r>
            <a:endParaRPr sz="1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27"/>
          <p:cNvSpPr txBox="1"/>
          <p:nvPr/>
        </p:nvSpPr>
        <p:spPr>
          <a:xfrm>
            <a:off x="4851340" y="3214465"/>
            <a:ext cx="2692460" cy="29990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Client code (another example)</a:t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8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b="0"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27"/>
          <p:cNvSpPr/>
          <p:nvPr/>
        </p:nvSpPr>
        <p:spPr>
          <a:xfrm>
            <a:off x="220604" y="870476"/>
            <a:ext cx="4838332" cy="21973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144000" spcFirstLastPara="1" rIns="0" wrap="square" tIns="72000">
            <a:noAutofit/>
          </a:bodyPr>
          <a:lstStyle/>
          <a:p>
            <a:pPr indent="-9525" lvl="0" marL="9525" marR="0" rtl="0" algn="l">
              <a:lnSpc>
                <a:spcPct val="131666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 Imposes a total ordering on the objects of each class that  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implements it. Objects are compared using the </a:t>
            </a:r>
            <a:r>
              <a:rPr b="0" lang="en-US" sz="1200">
                <a:solidFill>
                  <a:srgbClr val="000099"/>
                </a:solidFill>
                <a:latin typeface="Consolas"/>
                <a:ea typeface="Consolas"/>
                <a:cs typeface="Consolas"/>
                <a:sym typeface="Consolas"/>
              </a:rPr>
              <a:t>compareTo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method. Lists and arrays of objects that implement this interface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can be sorted automatically by Java’s </a:t>
            </a:r>
            <a:r>
              <a:rPr b="0" lang="en-US" sz="1100">
                <a:solidFill>
                  <a:srgbClr val="000099"/>
                </a:solidFill>
                <a:latin typeface="Consolas"/>
                <a:ea typeface="Consolas"/>
                <a:cs typeface="Consolas"/>
                <a:sym typeface="Consolas"/>
              </a:rPr>
              <a:t>Arrays.sort</a:t>
            </a: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method.  */</a:t>
            </a:r>
            <a:endParaRPr b="0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9525" lvl="0" marL="9525" marR="0" rtl="0" algn="l">
              <a:lnSpc>
                <a:spcPct val="143636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00"/>
              <a:buFont typeface="Noto Sans Symbols"/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lang="en-US" sz="11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Comparable&lt;T&gt;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/>
          </a:p>
          <a:p>
            <a:pPr indent="-9525" lvl="0" marL="9525" marR="0" rtl="0" algn="l">
              <a:lnSpc>
                <a:spcPct val="131666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200"/>
              <a:buFont typeface="Noto Sans Symbols"/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/** Compares this object with the other object. 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Returns a negative integer, zero, or a positive integer as this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object is less than, equal to, or greater than the other object.  */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ts val="1100"/>
              <a:buFont typeface="Noto Sans Symbols"/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public int </a:t>
            </a:r>
            <a:r>
              <a:rPr b="0" lang="en-US" sz="11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compareTo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(T other);</a:t>
            </a:r>
            <a:endParaRPr/>
          </a:p>
          <a:p>
            <a:pPr indent="-342900" lvl="0" marL="342900" marR="0" rtl="0" algn="l">
              <a:spcBef>
                <a:spcPts val="300"/>
              </a:spcBef>
              <a:spcAft>
                <a:spcPts val="0"/>
              </a:spcAft>
              <a:buClr>
                <a:srgbClr val="006600"/>
              </a:buClr>
              <a:buSzPts val="1100"/>
              <a:buFont typeface="Noto Sans Symbols"/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42" name="Google Shape;442;p27"/>
          <p:cNvSpPr/>
          <p:nvPr/>
        </p:nvSpPr>
        <p:spPr>
          <a:xfrm>
            <a:off x="4851340" y="1024392"/>
            <a:ext cx="4064060" cy="190617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0" lIns="108000" spcFirstLastPara="1" rIns="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library of array processing functions */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Arrays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 b="0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Sorts the given array into ascending order, according to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the natural ordering of its elements. The array elements</a:t>
            </a:r>
            <a:b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must implement the </a:t>
            </a:r>
            <a:r>
              <a:rPr b="0" lang="en-US" sz="1200">
                <a:solidFill>
                  <a:srgbClr val="000099"/>
                </a:solidFill>
                <a:latin typeface="Consolas"/>
                <a:ea typeface="Consolas"/>
                <a:cs typeface="Consolas"/>
                <a:sym typeface="Consolas"/>
              </a:rPr>
              <a:t>Comparable</a:t>
            </a:r>
            <a:r>
              <a:rPr b="0" lang="en-US" sz="1200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interface.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static public void </a:t>
            </a:r>
            <a:r>
              <a:rPr b="0" lang="en-US" sz="1100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sort</a:t>
            </a: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(Object[] arr)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...</a:t>
            </a:r>
            <a:endParaRPr/>
          </a:p>
        </p:txBody>
      </p:sp>
      <p:sp>
        <p:nvSpPr>
          <p:cNvPr id="443" name="Google Shape;443;p27"/>
          <p:cNvSpPr txBox="1"/>
          <p:nvPr/>
        </p:nvSpPr>
        <p:spPr>
          <a:xfrm>
            <a:off x="187712" y="579864"/>
            <a:ext cx="2362200" cy="29990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Java’s class library:</a:t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27"/>
          <p:cNvSpPr txBox="1"/>
          <p:nvPr/>
        </p:nvSpPr>
        <p:spPr>
          <a:xfrm>
            <a:off x="5257800" y="682171"/>
            <a:ext cx="2362200" cy="29990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Java’s class library:</a:t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27"/>
          <p:cNvSpPr txBox="1"/>
          <p:nvPr/>
        </p:nvSpPr>
        <p:spPr>
          <a:xfrm>
            <a:off x="4865177" y="5643286"/>
            <a:ext cx="3759260" cy="83371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a Java class that implements the </a:t>
            </a: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Comparable</a:t>
            </a:r>
            <a:r>
              <a:rPr b="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interface)</a:t>
            </a:r>
            <a:endParaRPr/>
          </a:p>
        </p:txBody>
      </p:sp>
      <p:sp>
        <p:nvSpPr>
          <p:cNvPr id="446" name="Google Shape;446;p27"/>
          <p:cNvSpPr/>
          <p:nvPr/>
        </p:nvSpPr>
        <p:spPr>
          <a:xfrm>
            <a:off x="7927872" y="4494320"/>
            <a:ext cx="987528" cy="1172206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30/07/1746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06/03/1912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01/12/1912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25/01/2019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0"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sp>
        <p:nvSpPr>
          <p:cNvPr id="447" name="Google Shape;447;p27"/>
          <p:cNvSpPr txBox="1"/>
          <p:nvPr/>
        </p:nvSpPr>
        <p:spPr>
          <a:xfrm>
            <a:off x="209718" y="3364417"/>
            <a:ext cx="4495323" cy="291371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designing a class that represents objects that have a natural order (</a:t>
            </a: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Fraction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Date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Point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…),</a:t>
            </a:r>
            <a:b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the class implement Java’s </a:t>
            </a: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Comparable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interface;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way, you’ll be able to use powerful Java tools that assume that the objects can be compared using a </a:t>
            </a: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compareTo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method</a:t>
            </a:r>
            <a:endParaRPr/>
          </a:p>
          <a:p>
            <a:pPr indent="0" lvl="0" marL="0" marR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Also, the class will look more familiar to programmers who use it.</a:t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Using interfaces to standardize systems: Example 2</a:t>
            </a:r>
            <a:endParaRPr sz="1800"/>
          </a:p>
        </p:txBody>
      </p:sp>
      <p:sp>
        <p:nvSpPr>
          <p:cNvPr id="453" name="Google Shape;453;p28"/>
          <p:cNvSpPr txBox="1"/>
          <p:nvPr>
            <p:ph idx="1" type="body"/>
          </p:nvPr>
        </p:nvSpPr>
        <p:spPr>
          <a:xfrm>
            <a:off x="152400" y="625642"/>
            <a:ext cx="8229600" cy="920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800" u="sng">
                <a:latin typeface="Times New Roman"/>
                <a:ea typeface="Times New Roman"/>
                <a:cs typeface="Times New Roman"/>
                <a:sym typeface="Times New Roman"/>
              </a:rPr>
              <a:t>Observation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: Many classes like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LinkedList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ArrayList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Queue</a:t>
            </a:r>
            <a:r>
              <a:rPr lang="en-US" sz="1400">
                <a:latin typeface="Times New Roman"/>
                <a:ea typeface="Times New Roman"/>
                <a:cs typeface="Times New Roman"/>
                <a:sym typeface="Times New Roman"/>
              </a:rPr>
              <a:t>, ...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represent </a:t>
            </a:r>
            <a:r>
              <a:rPr i="1" lang="en-US">
                <a:latin typeface="Times New Roman"/>
                <a:ea typeface="Times New Roman"/>
                <a:cs typeface="Times New Roman"/>
                <a:sym typeface="Times New Roman"/>
              </a:rPr>
              <a:t>collections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of elements. All these collection types feature element-oriented operations like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add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remove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compare,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 ... </a:t>
            </a:r>
            <a:endParaRPr/>
          </a:p>
        </p:txBody>
      </p:sp>
      <p:grpSp>
        <p:nvGrpSpPr>
          <p:cNvPr id="454" name="Google Shape;454;p28"/>
          <p:cNvGrpSpPr/>
          <p:nvPr/>
        </p:nvGrpSpPr>
        <p:grpSpPr>
          <a:xfrm>
            <a:off x="0" y="1371600"/>
            <a:ext cx="9525000" cy="5187919"/>
            <a:chOff x="0" y="1545755"/>
            <a:chExt cx="9525000" cy="5187919"/>
          </a:xfrm>
        </p:grpSpPr>
        <p:grpSp>
          <p:nvGrpSpPr>
            <p:cNvPr id="455" name="Google Shape;455;p28"/>
            <p:cNvGrpSpPr/>
            <p:nvPr/>
          </p:nvGrpSpPr>
          <p:grpSpPr>
            <a:xfrm>
              <a:off x="228600" y="1981200"/>
              <a:ext cx="6172200" cy="4752474"/>
              <a:chOff x="228600" y="2362200"/>
              <a:chExt cx="5791200" cy="4419600"/>
            </a:xfrm>
          </p:grpSpPr>
          <p:pic>
            <p:nvPicPr>
              <p:cNvPr id="456" name="Google Shape;456;p2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228600" y="2362200"/>
                <a:ext cx="5791200" cy="4314771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7" name="Google Shape;457;p28"/>
              <p:cNvSpPr txBox="1"/>
              <p:nvPr/>
            </p:nvSpPr>
            <p:spPr>
              <a:xfrm>
                <a:off x="4800600" y="6324600"/>
                <a:ext cx="609600" cy="457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6025" lIns="92075" spcFirstLastPara="1" rIns="92075" wrap="square" tIns="46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1600"/>
                  <a:buFont typeface="Noto Sans Symbols"/>
                  <a:buNone/>
                </a:pPr>
                <a:r>
                  <a:rPr b="0" lang="en-US" sz="16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etc...</a:t>
                </a:r>
                <a:endParaRPr/>
              </a:p>
              <a:p>
                <a:pPr indent="-241300" lvl="0" marL="342900" marR="0" rtl="0" algn="l">
                  <a:spcBef>
                    <a:spcPts val="960"/>
                  </a:spcBef>
                  <a:spcAft>
                    <a:spcPts val="0"/>
                  </a:spcAft>
                  <a:buClr>
                    <a:srgbClr val="006600"/>
                  </a:buClr>
                  <a:buSzPts val="1600"/>
                  <a:buFont typeface="Noto Sans Symbols"/>
                  <a:buNone/>
                </a:pPr>
                <a:r>
                  <a:t/>
                </a:r>
                <a:endParaRPr b="0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sp>
          <p:nvSpPr>
            <p:cNvPr id="458" name="Google Shape;458;p28"/>
            <p:cNvSpPr/>
            <p:nvPr/>
          </p:nvSpPr>
          <p:spPr>
            <a:xfrm>
              <a:off x="0" y="1545755"/>
              <a:ext cx="9525000" cy="50166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201600" spcFirstLastPara="1" rIns="180000" wrap="square" tIns="176400">
              <a:noAutofit/>
            </a:bodyPr>
            <a:lstStyle/>
            <a:p>
              <a:pPr indent="0" lvl="0" marL="0" marR="0" rtl="0" algn="l">
                <a:lnSpc>
                  <a:spcPct val="82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2000"/>
                <a:buFont typeface="Noto Sans Symbols"/>
                <a:buNone/>
              </a:pPr>
              <a:r>
                <a:rPr b="0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Java’s  </a:t>
              </a:r>
              <a:r>
                <a:rPr b="0" lang="en-US" sz="14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List&lt;T&gt;</a:t>
              </a:r>
              <a:r>
                <a:rPr b="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</a:t>
              </a:r>
              <a:r>
                <a:rPr b="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interface features 28 abstract methods for list-oriented operations</a:t>
              </a:r>
              <a:endParaRPr b="0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17142"/>
                </a:lnSpc>
                <a:spcBef>
                  <a:spcPts val="70"/>
                </a:spcBef>
                <a:spcAft>
                  <a:spcPts val="0"/>
                </a:spcAft>
                <a:buClr>
                  <a:srgbClr val="006600"/>
                </a:buClr>
                <a:buSzPts val="1400"/>
                <a:buFont typeface="Noto Sans Symbols"/>
                <a:buNone/>
              </a:pPr>
              <a:r>
                <a:t/>
              </a:r>
              <a:endParaRPr b="0" sz="14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</p:txBody>
        </p:sp>
      </p:grpSp>
      <p:sp>
        <p:nvSpPr>
          <p:cNvPr id="459" name="Google Shape;459;p28"/>
          <p:cNvSpPr txBox="1"/>
          <p:nvPr/>
        </p:nvSpPr>
        <p:spPr>
          <a:xfrm>
            <a:off x="6477000" y="2027944"/>
            <a:ext cx="2514600" cy="315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practice</a:t>
            </a:r>
            <a:r>
              <a:rPr b="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designing a class that represents a collection of elements, consider making the class implement the </a:t>
            </a:r>
            <a:r>
              <a:rPr b="0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interface;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Classes that implement commonly-used interfaces are more readable, testable, familiar, and usable.</a:t>
            </a:r>
            <a:endParaRPr/>
          </a:p>
          <a:p>
            <a:pPr indent="0" lvl="0" marL="0" marR="0" rtl="0" algn="l"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342900" marR="0" rtl="0" algn="l"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2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  <p:sp>
        <p:nvSpPr>
          <p:cNvPr id="466" name="Google Shape;466;p29"/>
          <p:cNvSpPr txBox="1"/>
          <p:nvPr>
            <p:ph idx="1" type="body"/>
          </p:nvPr>
        </p:nvSpPr>
        <p:spPr>
          <a:xfrm>
            <a:off x="1295400" y="1066800"/>
            <a:ext cx="6781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Using interfaces for: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Type hierarchies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Polymorphism / heterogeneous collections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Standardizing software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Multiple inheritance</a:t>
            </a:r>
            <a:endParaRPr/>
          </a:p>
          <a:p>
            <a:pPr indent="-3429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7" name="Google Shape;467;p29"/>
          <p:cNvSpPr/>
          <p:nvPr/>
        </p:nvSpPr>
        <p:spPr>
          <a:xfrm>
            <a:off x="914400" y="3276600"/>
            <a:ext cx="6096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  <p:sp>
        <p:nvSpPr>
          <p:cNvPr id="76" name="Google Shape;76;p3"/>
          <p:cNvSpPr txBox="1"/>
          <p:nvPr>
            <p:ph idx="1" type="body"/>
          </p:nvPr>
        </p:nvSpPr>
        <p:spPr>
          <a:xfrm>
            <a:off x="1295400" y="1066800"/>
            <a:ext cx="6781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u="sng">
                <a:latin typeface="Times New Roman"/>
                <a:ea typeface="Times New Roman"/>
                <a:cs typeface="Times New Roman"/>
                <a:sym typeface="Times New Roman"/>
              </a:rPr>
              <a:t>Using interfaces for: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Type hierarchies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Polymorphism / heterogeneous collections</a:t>
            </a:r>
            <a:endParaRPr/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Standardizing software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9875" lvl="0" marL="269875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Multiple inheritance</a:t>
            </a:r>
            <a:endParaRPr/>
          </a:p>
          <a:p>
            <a:pPr indent="-3429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 u="sng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990600" y="1676400"/>
            <a:ext cx="609600" cy="38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 inheritance </a:t>
            </a:r>
            <a:r>
              <a:rPr lang="en-US" sz="2000"/>
              <a:t>(in a nutshell)</a:t>
            </a:r>
            <a:endParaRPr sz="2000"/>
          </a:p>
        </p:txBody>
      </p:sp>
      <p:grpSp>
        <p:nvGrpSpPr>
          <p:cNvPr id="474" name="Google Shape;474;p30"/>
          <p:cNvGrpSpPr/>
          <p:nvPr/>
        </p:nvGrpSpPr>
        <p:grpSpPr>
          <a:xfrm>
            <a:off x="446690" y="3598769"/>
            <a:ext cx="6553199" cy="3500221"/>
            <a:chOff x="446690" y="3598769"/>
            <a:chExt cx="6553199" cy="3500221"/>
          </a:xfrm>
        </p:grpSpPr>
        <p:sp>
          <p:nvSpPr>
            <p:cNvPr id="475" name="Google Shape;475;p30"/>
            <p:cNvSpPr/>
            <p:nvPr/>
          </p:nvSpPr>
          <p:spPr>
            <a:xfrm>
              <a:off x="446690" y="3598769"/>
              <a:ext cx="4641910" cy="1676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82800" lIns="201600" spcFirstLastPara="1" rIns="0" wrap="square" tIns="1296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class </a:t>
              </a:r>
              <a:r>
                <a:rPr b="0" lang="en-US" sz="110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Alligator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b="0" lang="en-US" sz="110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implements Predator, Amphibious 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0" lang="en-US" sz="11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Alligator fields and constructors declarations</a:t>
              </a:r>
              <a:endParaRPr b="0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/** Predator methods */            </a:t>
              </a:r>
              <a:r>
                <a:rPr b="0" lang="en-US" sz="11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mandatory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/** Amphibious methods */      </a:t>
              </a:r>
              <a:r>
                <a:rPr b="0" lang="en-US" sz="11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mandatory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/** Alligator methods */ </a:t>
              </a:r>
              <a:r>
                <a:rPr b="0"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</a:t>
              </a:r>
              <a:r>
                <a:rPr b="0" lang="en-US" sz="11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optional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b="0" sz="11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</p:txBody>
        </p:sp>
        <p:grpSp>
          <p:nvGrpSpPr>
            <p:cNvPr id="476" name="Google Shape;476;p30"/>
            <p:cNvGrpSpPr/>
            <p:nvPr/>
          </p:nvGrpSpPr>
          <p:grpSpPr>
            <a:xfrm>
              <a:off x="3799400" y="4146768"/>
              <a:ext cx="3200489" cy="790904"/>
              <a:chOff x="5123699" y="5060455"/>
              <a:chExt cx="3200489" cy="790904"/>
            </a:xfrm>
          </p:grpSpPr>
          <p:sp>
            <p:nvSpPr>
              <p:cNvPr id="477" name="Google Shape;477;p30"/>
              <p:cNvSpPr/>
              <p:nvPr/>
            </p:nvSpPr>
            <p:spPr>
              <a:xfrm>
                <a:off x="5943599" y="5060455"/>
                <a:ext cx="2380589" cy="790904"/>
              </a:xfrm>
              <a:prstGeom prst="roundRect">
                <a:avLst>
                  <a:gd fmla="val 16667" name="adj"/>
                </a:avLst>
              </a:prstGeom>
              <a:solidFill>
                <a:srgbClr val="FFF6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6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lang="en-US"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An </a:t>
                </a:r>
                <a:r>
                  <a:rPr b="0"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Alligator</a:t>
                </a:r>
                <a:r>
                  <a:rPr b="0" lang="en-US"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object has the behaviors of both a </a:t>
                </a:r>
                <a:r>
                  <a:rPr b="0"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Predator</a:t>
                </a:r>
                <a:r>
                  <a:rPr b="0" lang="en-US"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and an </a:t>
                </a:r>
                <a:r>
                  <a:rPr b="0"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Amphibious</a:t>
                </a:r>
                <a:endParaRPr/>
              </a:p>
            </p:txBody>
          </p:sp>
          <p:cxnSp>
            <p:nvCxnSpPr>
              <p:cNvPr id="478" name="Google Shape;478;p30"/>
              <p:cNvCxnSpPr>
                <a:stCxn id="477" idx="1"/>
              </p:cNvCxnSpPr>
              <p:nvPr/>
            </p:nvCxnSpPr>
            <p:spPr>
              <a:xfrm rot="10800000">
                <a:off x="5123699" y="5440907"/>
                <a:ext cx="819900" cy="15000"/>
              </a:xfrm>
              <a:prstGeom prst="straightConnector1">
                <a:avLst/>
              </a:prstGeom>
              <a:noFill/>
              <a:ln cap="flat" cmpd="sng" w="15875">
                <a:solidFill>
                  <a:srgbClr val="7F7F7F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sp>
          <p:nvSpPr>
            <p:cNvPr id="479" name="Google Shape;479;p30"/>
            <p:cNvSpPr txBox="1"/>
            <p:nvPr/>
          </p:nvSpPr>
          <p:spPr>
            <a:xfrm>
              <a:off x="446690" y="5422590"/>
              <a:ext cx="4953000" cy="16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179388" lvl="0" marL="179388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 class can implement more than one interface</a:t>
              </a:r>
              <a:endParaRPr/>
            </a:p>
            <a:p>
              <a:pPr indent="-179388" lvl="0" marL="179388" marR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Char char="•"/>
              </a:pPr>
              <a:r>
                <a:rPr b="0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Results in a simple form of </a:t>
              </a:r>
              <a:r>
                <a:rPr b="0"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multiple inheritance.</a:t>
              </a:r>
              <a:endParaRPr/>
            </a:p>
          </p:txBody>
        </p:sp>
      </p:grpSp>
      <p:grpSp>
        <p:nvGrpSpPr>
          <p:cNvPr id="480" name="Google Shape;480;p30"/>
          <p:cNvGrpSpPr/>
          <p:nvPr/>
        </p:nvGrpSpPr>
        <p:grpSpPr>
          <a:xfrm>
            <a:off x="446690" y="838200"/>
            <a:ext cx="3668110" cy="2557346"/>
            <a:chOff x="446690" y="838200"/>
            <a:chExt cx="3668110" cy="2557346"/>
          </a:xfrm>
        </p:grpSpPr>
        <p:sp>
          <p:nvSpPr>
            <p:cNvPr id="481" name="Google Shape;481;p30"/>
            <p:cNvSpPr/>
            <p:nvPr/>
          </p:nvSpPr>
          <p:spPr>
            <a:xfrm>
              <a:off x="457200" y="838200"/>
              <a:ext cx="2535900" cy="790904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0" lIns="14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interface </a:t>
              </a:r>
              <a:r>
                <a:rPr b="0" lang="en-US" sz="110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Animal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endParaRPr/>
            </a:p>
            <a:p>
              <a:pPr indent="0" lvl="0" marL="0" marR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</a:t>
              </a: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/** Animal methods */</a:t>
              </a:r>
              <a:endParaRPr/>
            </a:p>
            <a:p>
              <a:pPr indent="0" lvl="0" marL="0" marR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}</a:t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457199" y="1806904"/>
              <a:ext cx="3657601" cy="707696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0" lIns="14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interface </a:t>
              </a:r>
              <a:r>
                <a:rPr b="0" lang="en-US" sz="110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Predator extends Animal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endParaRPr/>
            </a:p>
            <a:p>
              <a:pPr indent="0" lvl="0" marL="0" marR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</a:t>
              </a: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/** Predator methods */</a:t>
              </a:r>
              <a:endParaRPr/>
            </a:p>
            <a:p>
              <a:pPr indent="0" lvl="0" marL="0" marR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sz="11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446690" y="2687850"/>
              <a:ext cx="3662856" cy="707696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0" lIns="144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interface </a:t>
              </a:r>
              <a:r>
                <a:rPr b="0" lang="en-US" sz="1100">
                  <a:solidFill>
                    <a:srgbClr val="C00000"/>
                  </a:solidFill>
                  <a:latin typeface="Consolas"/>
                  <a:ea typeface="Consolas"/>
                  <a:cs typeface="Consolas"/>
                  <a:sym typeface="Consolas"/>
                </a:rPr>
                <a:t>Amphibious extends Animal</a:t>
              </a: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endParaRPr/>
            </a:p>
            <a:p>
              <a:pPr indent="0" lvl="0" marL="0" marR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</a:t>
              </a:r>
              <a:r>
                <a:rPr b="0"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/** Amphibious methods */</a:t>
              </a:r>
              <a:endParaRPr/>
            </a:p>
            <a:p>
              <a:pPr indent="0" lvl="0" marL="0" marR="0" rtl="0" algn="l">
                <a:spcBef>
                  <a:spcPts val="400"/>
                </a:spcBef>
                <a:spcAft>
                  <a:spcPts val="0"/>
                </a:spcAft>
                <a:buNone/>
              </a:pPr>
              <a:r>
                <a:rPr b="0"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b="0" sz="11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</p:txBody>
        </p:sp>
      </p:grpSp>
      <p:sp>
        <p:nvSpPr>
          <p:cNvPr id="484" name="Google Shape;484;p30"/>
          <p:cNvSpPr txBox="1"/>
          <p:nvPr/>
        </p:nvSpPr>
        <p:spPr>
          <a:xfrm>
            <a:off x="4533900" y="2048465"/>
            <a:ext cx="1167207" cy="53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animals are predators</a:t>
            </a:r>
            <a:endParaRPr/>
          </a:p>
        </p:txBody>
      </p:sp>
      <p:sp>
        <p:nvSpPr>
          <p:cNvPr id="485" name="Google Shape;485;p30"/>
          <p:cNvSpPr txBox="1"/>
          <p:nvPr/>
        </p:nvSpPr>
        <p:spPr>
          <a:xfrm>
            <a:off x="5833241" y="2048465"/>
            <a:ext cx="1329559" cy="79090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animals are amphibious</a:t>
            </a:r>
            <a:endParaRPr/>
          </a:p>
        </p:txBody>
      </p:sp>
      <p:sp>
        <p:nvSpPr>
          <p:cNvPr id="486" name="Google Shape;486;p30"/>
          <p:cNvSpPr txBox="1"/>
          <p:nvPr/>
        </p:nvSpPr>
        <p:spPr>
          <a:xfrm>
            <a:off x="7432881" y="2010558"/>
            <a:ext cx="1482519" cy="79090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some are both predators and amphibious</a:t>
            </a:r>
            <a:endParaRPr/>
          </a:p>
        </p:txBody>
      </p:sp>
      <p:pic>
        <p:nvPicPr>
          <p:cNvPr descr="Frogs: The largest group of amphibians | Live Science" id="487" name="Google Shape;48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03297" y="932436"/>
            <a:ext cx="1107104" cy="1030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stest land animal: Africa's cheetah - The Sudan Times" id="488" name="Google Shape;48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8228" y="883598"/>
            <a:ext cx="898550" cy="11269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ligator Meat | Buy Online from Exotic Meat Markets" id="489" name="Google Shape;48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1906" y="914913"/>
            <a:ext cx="1442546" cy="1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Summary</a:t>
            </a:r>
            <a:endParaRPr/>
          </a:p>
        </p:txBody>
      </p:sp>
      <p:sp>
        <p:nvSpPr>
          <p:cNvPr id="495" name="Google Shape;495;p31"/>
          <p:cNvSpPr txBox="1"/>
          <p:nvPr>
            <p:ph idx="1" type="body"/>
          </p:nvPr>
        </p:nvSpPr>
        <p:spPr>
          <a:xfrm>
            <a:off x="381000" y="838200"/>
            <a:ext cx="7620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Interfaces provide a relatively simple means for</a:t>
            </a:r>
            <a:endParaRPr/>
          </a:p>
          <a:p>
            <a:pPr indent="-265113" lvl="1" marL="265113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Modeling type hierarchies</a:t>
            </a:r>
            <a:endParaRPr/>
          </a:p>
          <a:p>
            <a:pPr indent="-265113" lvl="1" marL="265113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Polymorphic processing</a:t>
            </a:r>
            <a:endParaRPr/>
          </a:p>
          <a:p>
            <a:pPr indent="-265113" lvl="1" marL="265113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Imposing order on software development projects</a:t>
            </a:r>
            <a:endParaRPr/>
          </a:p>
          <a:p>
            <a:pPr indent="-265113" lvl="1" marL="265113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Multiple inheritance</a:t>
            </a:r>
            <a:endParaRPr/>
          </a:p>
          <a:p>
            <a:pPr indent="0" lvl="1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And, unlike regular inheritance (sub-classing), interface-based inheritance is ...</a:t>
            </a:r>
            <a:endParaRPr/>
          </a:p>
          <a:p>
            <a:pPr indent="0" lvl="1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6" name="Google Shape;496;p31"/>
          <p:cNvSpPr txBox="1"/>
          <p:nvPr/>
        </p:nvSpPr>
        <p:spPr>
          <a:xfrm>
            <a:off x="-804863" y="2082800"/>
            <a:ext cx="1857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31"/>
          <p:cNvSpPr txBox="1"/>
          <p:nvPr/>
        </p:nvSpPr>
        <p:spPr>
          <a:xfrm>
            <a:off x="3352800" y="3281616"/>
            <a:ext cx="2133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4800"/>
              <a:buFont typeface="Noto Sans Symbols"/>
              <a:buNone/>
            </a:pPr>
            <a:r>
              <a:rPr b="0" i="1"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32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Simplicity</a:t>
            </a:r>
            <a:endParaRPr/>
          </a:p>
        </p:txBody>
      </p:sp>
      <p:pic>
        <p:nvPicPr>
          <p:cNvPr id="503" name="Google Shape;5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7132" y="4249853"/>
            <a:ext cx="4149743" cy="195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1242565"/>
            <a:ext cx="3124512" cy="195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3228" y="1242565"/>
            <a:ext cx="3657601" cy="1952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7389" y="4249853"/>
            <a:ext cx="3633440" cy="2422293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2"/>
          <p:cNvSpPr txBox="1"/>
          <p:nvPr/>
        </p:nvSpPr>
        <p:spPr>
          <a:xfrm>
            <a:off x="3352800" y="3281616"/>
            <a:ext cx="21336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4800"/>
              <a:buFont typeface="Noto Sans Symbols"/>
              <a:buNone/>
            </a:pPr>
            <a:r>
              <a:rPr b="0" i="1" lang="en-US" sz="4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</a:t>
            </a:r>
            <a:endParaRPr sz="1800"/>
          </a:p>
        </p:txBody>
      </p:sp>
      <p:sp>
        <p:nvSpPr>
          <p:cNvPr id="84" name="Google Shape;84;p4"/>
          <p:cNvSpPr txBox="1"/>
          <p:nvPr/>
        </p:nvSpPr>
        <p:spPr>
          <a:xfrm>
            <a:off x="381000" y="944880"/>
            <a:ext cx="4495800" cy="2712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(example)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simple computer game;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player sees a random set of animals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player can: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an animal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 the animal’s sound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 the animal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other animal-specific things</a:t>
            </a:r>
            <a:endParaRPr/>
          </a:p>
        </p:txBody>
      </p:sp>
      <p:pic>
        <p:nvPicPr>
          <p:cNvPr descr="Free Child using tablet Image | Download at StockCake" id="85" name="Google Shape;8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2600" y="228600"/>
            <a:ext cx="2286000" cy="33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</a:t>
            </a:r>
            <a:endParaRPr sz="1800"/>
          </a:p>
        </p:txBody>
      </p:sp>
      <p:grpSp>
        <p:nvGrpSpPr>
          <p:cNvPr id="92" name="Google Shape;92;p5"/>
          <p:cNvGrpSpPr/>
          <p:nvPr/>
        </p:nvGrpSpPr>
        <p:grpSpPr>
          <a:xfrm>
            <a:off x="5093314" y="389804"/>
            <a:ext cx="3558525" cy="2550246"/>
            <a:chOff x="5093314" y="389804"/>
            <a:chExt cx="3558525" cy="2550246"/>
          </a:xfrm>
        </p:grpSpPr>
        <p:sp>
          <p:nvSpPr>
            <p:cNvPr id="93" name="Google Shape;93;p5"/>
            <p:cNvSpPr/>
            <p:nvPr/>
          </p:nvSpPr>
          <p:spPr>
            <a:xfrm>
              <a:off x="5978525" y="863910"/>
              <a:ext cx="803275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Animal</a:t>
              </a:r>
              <a:endParaRPr/>
            </a:p>
          </p:txBody>
        </p:sp>
        <p:cxnSp>
          <p:nvCxnSpPr>
            <p:cNvPr id="94" name="Google Shape;94;p5"/>
            <p:cNvCxnSpPr/>
            <p:nvPr/>
          </p:nvCxnSpPr>
          <p:spPr>
            <a:xfrm flipH="1" rot="10800000">
              <a:off x="5545790" y="1287560"/>
              <a:ext cx="647020" cy="393473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95" name="Google Shape;95;p5"/>
            <p:cNvSpPr/>
            <p:nvPr/>
          </p:nvSpPr>
          <p:spPr>
            <a:xfrm>
              <a:off x="5265563" y="1184996"/>
              <a:ext cx="722312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is-a</a:t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093314" y="1736528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Dog</a:t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5564720" y="2172336"/>
              <a:ext cx="722313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is-a</a:t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5543890" y="2609850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shifra</a:t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6288936" y="2597367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pua</a:t>
              </a:r>
              <a:endParaRPr/>
            </a:p>
          </p:txBody>
        </p:sp>
        <p:cxnSp>
          <p:nvCxnSpPr>
            <p:cNvPr id="100" name="Google Shape;100;p5"/>
            <p:cNvCxnSpPr/>
            <p:nvPr/>
          </p:nvCxnSpPr>
          <p:spPr>
            <a:xfrm flipH="1" rot="10800000">
              <a:off x="6005814" y="2179118"/>
              <a:ext cx="334892" cy="430732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1" name="Google Shape;101;p5"/>
            <p:cNvCxnSpPr/>
            <p:nvPr/>
          </p:nvCxnSpPr>
          <p:spPr>
            <a:xfrm rot="10800000">
              <a:off x="6459839" y="2170110"/>
              <a:ext cx="268287" cy="403938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2" name="Google Shape;102;p5"/>
            <p:cNvSpPr/>
            <p:nvPr/>
          </p:nvSpPr>
          <p:spPr>
            <a:xfrm>
              <a:off x="6781800" y="2590800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(objects)</a:t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019007" y="1724335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Cow</a:t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6979157" y="1720585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Mouse</a:t>
              </a:r>
              <a:endParaRPr/>
            </a:p>
          </p:txBody>
        </p:sp>
        <p:cxnSp>
          <p:nvCxnSpPr>
            <p:cNvPr id="105" name="Google Shape;105;p5"/>
            <p:cNvCxnSpPr/>
            <p:nvPr/>
          </p:nvCxnSpPr>
          <p:spPr>
            <a:xfrm rot="10800000">
              <a:off x="6368872" y="1268650"/>
              <a:ext cx="0" cy="412383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6" name="Google Shape;106;p5"/>
            <p:cNvCxnSpPr/>
            <p:nvPr/>
          </p:nvCxnSpPr>
          <p:spPr>
            <a:xfrm rot="10800000">
              <a:off x="6521264" y="1287560"/>
              <a:ext cx="722313" cy="34925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7" name="Google Shape;107;p5"/>
            <p:cNvSpPr/>
            <p:nvPr/>
          </p:nvSpPr>
          <p:spPr>
            <a:xfrm>
              <a:off x="6560775" y="875455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interface</a:t>
              </a:r>
              <a:endParaRPr/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5575376" y="389804"/>
              <a:ext cx="1530659" cy="424431"/>
            </a:xfrm>
            <a:prstGeom prst="wedgeRoundRectCallout">
              <a:avLst>
                <a:gd fmla="val 21265" name="adj1"/>
                <a:gd fmla="val -39279" name="adj2"/>
                <a:gd fmla="val 16667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72000" spcFirstLastPara="1" rIns="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Type Hierarchy</a:t>
              </a: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7737439" y="1720585"/>
              <a:ext cx="914400" cy="3554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regular classes</a:t>
              </a:r>
              <a:endParaRPr/>
            </a:p>
          </p:txBody>
        </p:sp>
      </p:grpSp>
      <p:sp>
        <p:nvSpPr>
          <p:cNvPr id="110" name="Google Shape;110;p5"/>
          <p:cNvSpPr txBox="1"/>
          <p:nvPr/>
        </p:nvSpPr>
        <p:spPr>
          <a:xfrm>
            <a:off x="4498482" y="3375018"/>
            <a:ext cx="4191000" cy="1862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architecture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Declare an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representing the common properties and operations (behavior) that each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 must have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Declare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sub-types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Cow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Mouse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..., each representing the common behavior plus animal-specific behaviors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rgbClr val="114FFB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this </a:t>
            </a:r>
            <a:r>
              <a:rPr b="0" i="1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hierarchy </a:t>
            </a:r>
            <a:r>
              <a:rPr b="0" i="0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b="0" i="1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inheritance.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(looks same as class-inheritance, but it’s not.</a:t>
            </a:r>
            <a:br>
              <a:rPr b="0" i="0" lang="en-US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6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Stay tuned)</a:t>
            </a:r>
            <a:endParaRPr/>
          </a:p>
        </p:txBody>
      </p:sp>
      <p:sp>
        <p:nvSpPr>
          <p:cNvPr id="111" name="Google Shape;111;p5"/>
          <p:cNvSpPr txBox="1"/>
          <p:nvPr/>
        </p:nvSpPr>
        <p:spPr>
          <a:xfrm>
            <a:off x="381000" y="944880"/>
            <a:ext cx="4495800" cy="2712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Required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(example)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simple computer game;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player sees a random set of animals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player can: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an animal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Play the animal’s sound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Feed the animal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 other animal-specific things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Design</a:t>
            </a:r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5093314" y="389804"/>
            <a:ext cx="3558525" cy="2550246"/>
            <a:chOff x="5093314" y="389804"/>
            <a:chExt cx="3558525" cy="2550246"/>
          </a:xfrm>
        </p:grpSpPr>
        <p:sp>
          <p:nvSpPr>
            <p:cNvPr id="119" name="Google Shape;119;p6"/>
            <p:cNvSpPr/>
            <p:nvPr/>
          </p:nvSpPr>
          <p:spPr>
            <a:xfrm>
              <a:off x="5978525" y="863910"/>
              <a:ext cx="803275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Animal</a:t>
              </a:r>
              <a:endParaRPr/>
            </a:p>
          </p:txBody>
        </p:sp>
        <p:cxnSp>
          <p:nvCxnSpPr>
            <p:cNvPr id="120" name="Google Shape;120;p6"/>
            <p:cNvCxnSpPr/>
            <p:nvPr/>
          </p:nvCxnSpPr>
          <p:spPr>
            <a:xfrm flipH="1" rot="10800000">
              <a:off x="5545790" y="1287560"/>
              <a:ext cx="647020" cy="393473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1" name="Google Shape;121;p6"/>
            <p:cNvSpPr/>
            <p:nvPr/>
          </p:nvSpPr>
          <p:spPr>
            <a:xfrm>
              <a:off x="5265563" y="1184996"/>
              <a:ext cx="722312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is-a</a:t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5093314" y="1736528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Dog</a:t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5564720" y="2172336"/>
              <a:ext cx="722313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is-a</a:t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5543890" y="2609850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shifra</a:t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6288936" y="2597367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pua</a:t>
              </a:r>
              <a:endParaRPr/>
            </a:p>
          </p:txBody>
        </p:sp>
        <p:cxnSp>
          <p:nvCxnSpPr>
            <p:cNvPr id="126" name="Google Shape;126;p6"/>
            <p:cNvCxnSpPr/>
            <p:nvPr/>
          </p:nvCxnSpPr>
          <p:spPr>
            <a:xfrm flipH="1" rot="10800000">
              <a:off x="6005814" y="2179118"/>
              <a:ext cx="334892" cy="430732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7" name="Google Shape;127;p6"/>
            <p:cNvCxnSpPr/>
            <p:nvPr/>
          </p:nvCxnSpPr>
          <p:spPr>
            <a:xfrm rot="10800000">
              <a:off x="6459839" y="2170110"/>
              <a:ext cx="268287" cy="403938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8" name="Google Shape;128;p6"/>
            <p:cNvSpPr/>
            <p:nvPr/>
          </p:nvSpPr>
          <p:spPr>
            <a:xfrm>
              <a:off x="6781800" y="2590800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(objects)</a:t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6019007" y="1724335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Cow</a:t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6979157" y="1720585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Mouse</a:t>
              </a:r>
              <a:endParaRPr/>
            </a:p>
          </p:txBody>
        </p:sp>
        <p:cxnSp>
          <p:nvCxnSpPr>
            <p:cNvPr id="131" name="Google Shape;131;p6"/>
            <p:cNvCxnSpPr/>
            <p:nvPr/>
          </p:nvCxnSpPr>
          <p:spPr>
            <a:xfrm rot="10800000">
              <a:off x="6368872" y="1268650"/>
              <a:ext cx="0" cy="412383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2" name="Google Shape;132;p6"/>
            <p:cNvCxnSpPr/>
            <p:nvPr/>
          </p:nvCxnSpPr>
          <p:spPr>
            <a:xfrm rot="10800000">
              <a:off x="6521264" y="1287560"/>
              <a:ext cx="722313" cy="34925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33" name="Google Shape;133;p6"/>
            <p:cNvSpPr/>
            <p:nvPr/>
          </p:nvSpPr>
          <p:spPr>
            <a:xfrm>
              <a:off x="6560775" y="875455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interface</a:t>
              </a: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5575376" y="389804"/>
              <a:ext cx="1530659" cy="424431"/>
            </a:xfrm>
            <a:prstGeom prst="wedgeRoundRectCallout">
              <a:avLst>
                <a:gd fmla="val 21265" name="adj1"/>
                <a:gd fmla="val -39279" name="adj2"/>
                <a:gd fmla="val 16667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72000" spcFirstLastPara="1" rIns="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Type Hierarchy</a:t>
              </a: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7737439" y="1720585"/>
              <a:ext cx="914400" cy="3554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regular classes</a:t>
              </a:r>
              <a:endParaRPr/>
            </a:p>
          </p:txBody>
        </p:sp>
      </p:grpSp>
      <p:sp>
        <p:nvSpPr>
          <p:cNvPr id="136" name="Google Shape;136;p6"/>
          <p:cNvSpPr/>
          <p:nvPr/>
        </p:nvSpPr>
        <p:spPr>
          <a:xfrm>
            <a:off x="228600" y="685801"/>
            <a:ext cx="34290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</a:t>
            </a: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Animal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 simple computer game)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animal makes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sound();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that this animal eats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Object eats();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37" name="Google Shape;137;p6"/>
          <p:cNvSpPr txBox="1"/>
          <p:nvPr/>
        </p:nvSpPr>
        <p:spPr>
          <a:xfrm>
            <a:off x="4498482" y="3375018"/>
            <a:ext cx="4191000" cy="1862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architecture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Declare an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representing the common properties and operations (behavior) that each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 must have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Declare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sub-types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Cow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Mouse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..., each representing the common behavior plus animal-specific behaviors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rgbClr val="114FFB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this </a:t>
            </a:r>
            <a:r>
              <a:rPr b="0" i="1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hierarchy </a:t>
            </a:r>
            <a:r>
              <a:rPr b="0" i="0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b="0" i="1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inheritance.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Design</a:t>
            </a:r>
            <a:endParaRPr/>
          </a:p>
        </p:txBody>
      </p:sp>
      <p:grpSp>
        <p:nvGrpSpPr>
          <p:cNvPr id="144" name="Google Shape;144;p7"/>
          <p:cNvGrpSpPr/>
          <p:nvPr/>
        </p:nvGrpSpPr>
        <p:grpSpPr>
          <a:xfrm>
            <a:off x="5093314" y="389804"/>
            <a:ext cx="3558525" cy="2550246"/>
            <a:chOff x="5093314" y="389804"/>
            <a:chExt cx="3558525" cy="2550246"/>
          </a:xfrm>
        </p:grpSpPr>
        <p:sp>
          <p:nvSpPr>
            <p:cNvPr id="145" name="Google Shape;145;p7"/>
            <p:cNvSpPr/>
            <p:nvPr/>
          </p:nvSpPr>
          <p:spPr>
            <a:xfrm>
              <a:off x="5978525" y="863910"/>
              <a:ext cx="803275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Animal</a:t>
              </a:r>
              <a:endParaRPr/>
            </a:p>
          </p:txBody>
        </p:sp>
        <p:cxnSp>
          <p:nvCxnSpPr>
            <p:cNvPr id="146" name="Google Shape;146;p7"/>
            <p:cNvCxnSpPr/>
            <p:nvPr/>
          </p:nvCxnSpPr>
          <p:spPr>
            <a:xfrm flipH="1" rot="10800000">
              <a:off x="5545790" y="1287560"/>
              <a:ext cx="647020" cy="393473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47" name="Google Shape;147;p7"/>
            <p:cNvSpPr/>
            <p:nvPr/>
          </p:nvSpPr>
          <p:spPr>
            <a:xfrm>
              <a:off x="5265563" y="1184996"/>
              <a:ext cx="722312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is-a</a:t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093314" y="1736528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Dog</a:t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564720" y="2172336"/>
              <a:ext cx="722313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is-a</a:t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5543890" y="2609850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shifra</a:t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6288936" y="2597367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pua</a:t>
              </a:r>
              <a:endParaRPr/>
            </a:p>
          </p:txBody>
        </p:sp>
        <p:cxnSp>
          <p:nvCxnSpPr>
            <p:cNvPr id="152" name="Google Shape;152;p7"/>
            <p:cNvCxnSpPr/>
            <p:nvPr/>
          </p:nvCxnSpPr>
          <p:spPr>
            <a:xfrm flipH="1" rot="10800000">
              <a:off x="6005814" y="2179118"/>
              <a:ext cx="334892" cy="430732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3" name="Google Shape;153;p7"/>
            <p:cNvCxnSpPr/>
            <p:nvPr/>
          </p:nvCxnSpPr>
          <p:spPr>
            <a:xfrm rot="10800000">
              <a:off x="6459839" y="2170110"/>
              <a:ext cx="268287" cy="403938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4" name="Google Shape;154;p7"/>
            <p:cNvSpPr/>
            <p:nvPr/>
          </p:nvSpPr>
          <p:spPr>
            <a:xfrm>
              <a:off x="6781800" y="2590800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(objects)</a:t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6019007" y="1724335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Cow</a:t>
              </a: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979157" y="1720585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Mouse</a:t>
              </a:r>
              <a:endParaRPr/>
            </a:p>
          </p:txBody>
        </p:sp>
        <p:cxnSp>
          <p:nvCxnSpPr>
            <p:cNvPr id="157" name="Google Shape;157;p7"/>
            <p:cNvCxnSpPr/>
            <p:nvPr/>
          </p:nvCxnSpPr>
          <p:spPr>
            <a:xfrm rot="10800000">
              <a:off x="6368872" y="1268650"/>
              <a:ext cx="0" cy="412383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8" name="Google Shape;158;p7"/>
            <p:cNvCxnSpPr/>
            <p:nvPr/>
          </p:nvCxnSpPr>
          <p:spPr>
            <a:xfrm rot="10800000">
              <a:off x="6521264" y="1287560"/>
              <a:ext cx="722313" cy="34925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59" name="Google Shape;159;p7"/>
            <p:cNvSpPr/>
            <p:nvPr/>
          </p:nvSpPr>
          <p:spPr>
            <a:xfrm>
              <a:off x="6560775" y="875455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interface</a:t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5575376" y="389804"/>
              <a:ext cx="1530659" cy="424431"/>
            </a:xfrm>
            <a:prstGeom prst="wedgeRoundRectCallout">
              <a:avLst>
                <a:gd fmla="val 21265" name="adj1"/>
                <a:gd fmla="val -39279" name="adj2"/>
                <a:gd fmla="val 16667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72000" spcFirstLastPara="1" rIns="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Type Hierarchy</a:t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7737439" y="1720585"/>
              <a:ext cx="914400" cy="3554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regular classes</a:t>
              </a:r>
              <a:endParaRPr/>
            </a:p>
          </p:txBody>
        </p:sp>
      </p:grpSp>
      <p:sp>
        <p:nvSpPr>
          <p:cNvPr id="162" name="Google Shape;162;p7"/>
          <p:cNvSpPr/>
          <p:nvPr/>
        </p:nvSpPr>
        <p:spPr>
          <a:xfrm>
            <a:off x="228600" y="685801"/>
            <a:ext cx="34290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</a:t>
            </a: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Animal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 simple computer game)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animal makes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that this animal eats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</a:t>
            </a: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Object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eats();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63" name="Google Shape;163;p7"/>
          <p:cNvSpPr txBox="1"/>
          <p:nvPr/>
        </p:nvSpPr>
        <p:spPr>
          <a:xfrm>
            <a:off x="4498482" y="3375018"/>
            <a:ext cx="4191000" cy="1862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Software architecture</a:t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Declare an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representing the common properties and operations (behavior) that each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object must have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Declare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Animal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sub-types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Cow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Dog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Mouse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..., each representing the common behavior plus animal-specific behaviors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rgbClr val="114FFB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this </a:t>
            </a:r>
            <a:r>
              <a:rPr b="0" i="1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type hierarchy </a:t>
            </a:r>
            <a:r>
              <a:rPr b="0" i="0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using </a:t>
            </a:r>
            <a:r>
              <a:rPr b="0" i="1" lang="en-US" sz="1600" u="none" cap="none" strike="noStrike">
                <a:solidFill>
                  <a:srgbClr val="114FF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 inheritance.</a:t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228600" y="2667000"/>
            <a:ext cx="3809900" cy="3505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6800" lIns="201600" spcFirstLastPara="1" rIns="0" wrap="square" tIns="936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Cow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Cow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implements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food = "hay";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weight; 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Constructs a cow.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Cow(int weight) 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this.weight = weight;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of this cow.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 { return "moo";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/** The food of this cow.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eats() { return food;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weight of this cow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double weight() { return weight;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8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Design</a:t>
            </a:r>
            <a:endParaRPr/>
          </a:p>
        </p:txBody>
      </p:sp>
      <p:sp>
        <p:nvSpPr>
          <p:cNvPr id="171" name="Google Shape;171;p8"/>
          <p:cNvSpPr/>
          <p:nvPr/>
        </p:nvSpPr>
        <p:spPr>
          <a:xfrm>
            <a:off x="228600" y="2667000"/>
            <a:ext cx="3809900" cy="3505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6800" lIns="201600" spcFirstLastPara="1" rIns="0" wrap="square" tIns="936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Cow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Cow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implements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food = "hay";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weight; 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Constructs a cow.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Cow(int weight) 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this.weight = weight;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of this cow.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 { return "moo";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/** The food of this cow.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eats() { return food;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weight of this cow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double weight() { return weight;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34473" y="3289300"/>
            <a:ext cx="2222292" cy="148289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8"/>
          <p:cNvSpPr/>
          <p:nvPr/>
        </p:nvSpPr>
        <p:spPr>
          <a:xfrm>
            <a:off x="4819990" y="4952999"/>
            <a:ext cx="3276600" cy="121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29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Client code, in any class: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Cow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shifra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new Cow();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shifra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.sound());</a:t>
            </a:r>
            <a:endParaRPr/>
          </a:p>
        </p:txBody>
      </p:sp>
      <p:sp>
        <p:nvSpPr>
          <p:cNvPr id="174" name="Google Shape;174;p8"/>
          <p:cNvSpPr/>
          <p:nvPr/>
        </p:nvSpPr>
        <p:spPr>
          <a:xfrm>
            <a:off x="6368872" y="5994090"/>
            <a:ext cx="1143000" cy="457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180000" spcFirstLastPara="1" rIns="0" wrap="square" tIns="22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moo</a:t>
            </a:r>
            <a:endParaRPr b="0" i="0" sz="1400" u="none" cap="none" strike="noStrike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228600" y="685801"/>
            <a:ext cx="34290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</a:t>
            </a: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Animal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 simple computer game)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animal makes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that this animal eats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Object eats();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grpSp>
        <p:nvGrpSpPr>
          <p:cNvPr id="176" name="Google Shape;176;p8"/>
          <p:cNvGrpSpPr/>
          <p:nvPr/>
        </p:nvGrpSpPr>
        <p:grpSpPr>
          <a:xfrm>
            <a:off x="5093314" y="389804"/>
            <a:ext cx="3558525" cy="2550246"/>
            <a:chOff x="5093314" y="389804"/>
            <a:chExt cx="3558525" cy="2550246"/>
          </a:xfrm>
        </p:grpSpPr>
        <p:sp>
          <p:nvSpPr>
            <p:cNvPr id="177" name="Google Shape;177;p8"/>
            <p:cNvSpPr/>
            <p:nvPr/>
          </p:nvSpPr>
          <p:spPr>
            <a:xfrm>
              <a:off x="5978525" y="863910"/>
              <a:ext cx="803275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Animal</a:t>
              </a:r>
              <a:endParaRPr/>
            </a:p>
          </p:txBody>
        </p:sp>
        <p:cxnSp>
          <p:nvCxnSpPr>
            <p:cNvPr id="178" name="Google Shape;178;p8"/>
            <p:cNvCxnSpPr/>
            <p:nvPr/>
          </p:nvCxnSpPr>
          <p:spPr>
            <a:xfrm flipH="1" rot="10800000">
              <a:off x="5545790" y="1287560"/>
              <a:ext cx="647020" cy="393473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9" name="Google Shape;179;p8"/>
            <p:cNvSpPr/>
            <p:nvPr/>
          </p:nvSpPr>
          <p:spPr>
            <a:xfrm>
              <a:off x="5265563" y="1184996"/>
              <a:ext cx="722312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is-a</a:t>
              </a:r>
              <a:endParaRPr/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5093314" y="1736528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Dog</a:t>
              </a:r>
              <a:endParaRPr/>
            </a:p>
          </p:txBody>
        </p:sp>
        <p:sp>
          <p:nvSpPr>
            <p:cNvPr id="181" name="Google Shape;181;p8"/>
            <p:cNvSpPr/>
            <p:nvPr/>
          </p:nvSpPr>
          <p:spPr>
            <a:xfrm>
              <a:off x="5564720" y="2172336"/>
              <a:ext cx="722313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is-a</a:t>
              </a:r>
              <a:endParaRPr/>
            </a:p>
          </p:txBody>
        </p:sp>
        <p:sp>
          <p:nvSpPr>
            <p:cNvPr id="182" name="Google Shape;182;p8"/>
            <p:cNvSpPr/>
            <p:nvPr/>
          </p:nvSpPr>
          <p:spPr>
            <a:xfrm>
              <a:off x="5543890" y="2609850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shifra</a:t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6288936" y="2597367"/>
              <a:ext cx="914400" cy="330200"/>
            </a:xfrm>
            <a:prstGeom prst="ellipse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pua</a:t>
              </a:r>
              <a:endParaRPr/>
            </a:p>
          </p:txBody>
        </p:sp>
        <p:cxnSp>
          <p:nvCxnSpPr>
            <p:cNvPr id="184" name="Google Shape;184;p8"/>
            <p:cNvCxnSpPr/>
            <p:nvPr/>
          </p:nvCxnSpPr>
          <p:spPr>
            <a:xfrm flipH="1" rot="10800000">
              <a:off x="6005814" y="2179118"/>
              <a:ext cx="334892" cy="430732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5" name="Google Shape;185;p8"/>
            <p:cNvCxnSpPr/>
            <p:nvPr/>
          </p:nvCxnSpPr>
          <p:spPr>
            <a:xfrm rot="10800000">
              <a:off x="6459839" y="2170110"/>
              <a:ext cx="268287" cy="403938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6" name="Google Shape;186;p8"/>
            <p:cNvSpPr/>
            <p:nvPr/>
          </p:nvSpPr>
          <p:spPr>
            <a:xfrm>
              <a:off x="6781800" y="2590800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(objects)</a:t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6019007" y="1724335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Cow</a:t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6979157" y="1720585"/>
              <a:ext cx="722313" cy="349250"/>
            </a:xfrm>
            <a:prstGeom prst="rect">
              <a:avLst/>
            </a:prstGeom>
            <a:noFill/>
            <a:ln cap="flat" cmpd="sng" w="12700">
              <a:solidFill>
                <a:schemeClr val="l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Mouse</a:t>
              </a:r>
              <a:endParaRPr/>
            </a:p>
          </p:txBody>
        </p:sp>
        <p:cxnSp>
          <p:nvCxnSpPr>
            <p:cNvPr id="189" name="Google Shape;189;p8"/>
            <p:cNvCxnSpPr/>
            <p:nvPr/>
          </p:nvCxnSpPr>
          <p:spPr>
            <a:xfrm rot="10800000">
              <a:off x="6368872" y="1268650"/>
              <a:ext cx="0" cy="412383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8"/>
            <p:cNvCxnSpPr/>
            <p:nvPr/>
          </p:nvCxnSpPr>
          <p:spPr>
            <a:xfrm rot="10800000">
              <a:off x="6521264" y="1287560"/>
              <a:ext cx="722313" cy="349250"/>
            </a:xfrm>
            <a:prstGeom prst="straightConnector1">
              <a:avLst/>
            </a:prstGeom>
            <a:noFill/>
            <a:ln cap="flat" cmpd="sng" w="12700">
              <a:solidFill>
                <a:srgbClr val="7F7F7F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8"/>
            <p:cNvSpPr/>
            <p:nvPr/>
          </p:nvSpPr>
          <p:spPr>
            <a:xfrm>
              <a:off x="6560775" y="875455"/>
              <a:ext cx="1371600" cy="3492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interface</a:t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5575376" y="389804"/>
              <a:ext cx="1530659" cy="424431"/>
            </a:xfrm>
            <a:prstGeom prst="wedgeRoundRectCallout">
              <a:avLst>
                <a:gd fmla="val 21265" name="adj1"/>
                <a:gd fmla="val -39279" name="adj2"/>
                <a:gd fmla="val 16667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72000" spcFirstLastPara="1" rIns="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6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Type Hierarchy</a:t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7737439" y="1720585"/>
              <a:ext cx="914400" cy="3554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C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regular classes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9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 hierarchy: Design</a:t>
            </a:r>
            <a:endParaRPr/>
          </a:p>
        </p:txBody>
      </p:sp>
      <p:sp>
        <p:nvSpPr>
          <p:cNvPr id="200" name="Google Shape;200;p9"/>
          <p:cNvSpPr txBox="1"/>
          <p:nvPr/>
        </p:nvSpPr>
        <p:spPr>
          <a:xfrm>
            <a:off x="4343400" y="702527"/>
            <a:ext cx="4572000" cy="2008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interface: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Consists only of </a:t>
            </a:r>
            <a:r>
              <a:rPr b="0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abstract methods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 a regular API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Compiled just like a class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BUT: </a:t>
            </a:r>
            <a:r>
              <a:rPr b="0" i="1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interface is not a class</a:t>
            </a: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no fields, no constructors, no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new Animal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4358268" y="3200400"/>
            <a:ext cx="44196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0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rPr b="0" i="0" lang="en-US" sz="18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Classes that implement an interface: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regular classes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Must implement every interface method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(or get a compilation error)</a:t>
            </a:r>
            <a:endParaRPr/>
          </a:p>
          <a:p>
            <a:pPr indent="-182563" lvl="0" marL="18256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Typically define additional methods.</a:t>
            </a:r>
            <a:endParaRPr/>
          </a:p>
        </p:txBody>
      </p:sp>
      <p:sp>
        <p:nvSpPr>
          <p:cNvPr id="202" name="Google Shape;202;p9"/>
          <p:cNvSpPr/>
          <p:nvPr/>
        </p:nvSpPr>
        <p:spPr>
          <a:xfrm>
            <a:off x="228600" y="2667000"/>
            <a:ext cx="3809900" cy="35051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6800" lIns="201600" spcFirstLastPara="1" rIns="0" wrap="square" tIns="936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A cow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Cow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implements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String food = "hay";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weight; 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Constructs a cow.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Cow(int weight) 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this.weight = weight;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of this cow.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 { return "moo";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/** The food of this cow.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eats() { return food;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weight of this cow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double weight() { return weight; }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228600" y="685801"/>
            <a:ext cx="3429000" cy="167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82800" lIns="201600" spcFirstLastPara="1" rIns="0" wrap="square" tIns="108000">
            <a:noAutofit/>
          </a:bodyPr>
          <a:lstStyle/>
          <a:p>
            <a:pPr indent="0" lvl="0" marL="0" marR="0" rtl="0" algn="l">
              <a:lnSpc>
                <a:spcPct val="12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</a:t>
            </a:r>
            <a:r>
              <a:rPr b="0" i="0" lang="en-US" sz="12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Animal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 a simple computer game)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rgbClr val="C00000"/>
                </a:solidFill>
                <a:latin typeface="Consolas"/>
                <a:ea typeface="Consolas"/>
                <a:cs typeface="Consolas"/>
                <a:sym typeface="Consolas"/>
              </a:rPr>
              <a:t>interface Animal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sound that this animal makes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String sound();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100" u="none" cap="none" strike="noStrike">
                <a:solidFill>
                  <a:srgbClr val="0000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/** The food that this animal eats */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Object eats();</a:t>
            </a:r>
            <a:endParaRPr/>
          </a:p>
          <a:p>
            <a:pPr indent="0" lvl="0" marL="0" marR="0" rtl="0" algn="l">
              <a:lnSpc>
                <a:spcPct val="138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debarb">
  <a:themeElements>
    <a:clrScheme name="sidebarb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1995-09-10T16:19:44Z</dcterms:created>
  <dc:creator>Shimon Schocken</dc:creator>
</cp:coreProperties>
</file>